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98" r:id="rId2"/>
    <p:sldId id="399" r:id="rId3"/>
    <p:sldId id="400" r:id="rId4"/>
    <p:sldId id="402" r:id="rId5"/>
    <p:sldId id="401" r:id="rId6"/>
    <p:sldId id="397" r:id="rId7"/>
    <p:sldId id="404" r:id="rId8"/>
    <p:sldId id="405" r:id="rId9"/>
    <p:sldId id="406" r:id="rId10"/>
    <p:sldId id="403" r:id="rId11"/>
    <p:sldId id="408" r:id="rId12"/>
    <p:sldId id="412" r:id="rId13"/>
    <p:sldId id="407"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D"/>
    <a:srgbClr val="FFE489"/>
    <a:srgbClr val="FFFF89"/>
    <a:srgbClr val="FF0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3"/>
    <p:restoredTop sz="94860"/>
  </p:normalViewPr>
  <p:slideViewPr>
    <p:cSldViewPr snapToGrid="0">
      <p:cViewPr varScale="1">
        <p:scale>
          <a:sx n="149" d="100"/>
          <a:sy n="149" d="100"/>
        </p:scale>
        <p:origin x="1528" y="480"/>
      </p:cViewPr>
      <p:guideLst/>
    </p:cSldViewPr>
  </p:slideViewPr>
  <p:notesTextViewPr>
    <p:cViewPr>
      <p:scale>
        <a:sx n="1" d="1"/>
        <a:sy n="1" d="1"/>
      </p:scale>
      <p:origin x="0" y="0"/>
    </p:cViewPr>
  </p:notesTextViewPr>
  <p:notesViewPr>
    <p:cSldViewPr snapToGrid="0">
      <p:cViewPr varScale="1">
        <p:scale>
          <a:sx n="118" d="100"/>
          <a:sy n="118" d="100"/>
        </p:scale>
        <p:origin x="51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FF27B-557D-334F-8D5E-B327C5A298E9}" type="datetimeFigureOut">
              <a:rPr lang="en-AU" smtClean="0"/>
              <a:t>3/3/2026</a:t>
            </a:fld>
            <a:endParaRPr lang="en-AU"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5C736-FAD4-1E4D-89A5-433D4AA2963B}" type="slidenum">
              <a:rPr lang="en-AU" smtClean="0"/>
              <a:t>‹#›</a:t>
            </a:fld>
            <a:endParaRPr lang="en-AU" dirty="0"/>
          </a:p>
        </p:txBody>
      </p:sp>
    </p:spTree>
    <p:extLst>
      <p:ext uri="{BB962C8B-B14F-4D97-AF65-F5344CB8AC3E}">
        <p14:creationId xmlns:p14="http://schemas.microsoft.com/office/powerpoint/2010/main" val="11378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57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903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729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783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733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023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974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954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06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20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662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445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374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a:prstGeom prst="rect">
            <a:avLst/>
          </a:prstGeom>
        </p:spPr>
        <p:txBody>
          <a:bodyPr anchor="b">
            <a:normAutofit/>
          </a:bodyPr>
          <a:lstStyle>
            <a:lvl1pPr algn="ctr">
              <a:defRPr sz="2400" baseline="0">
                <a:latin typeface="Times New Roman" panose="02020603050405020304" pitchFamily="18"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baseline="0">
                <a:latin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3/3/26</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93368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3/3/26</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7299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3/3/26</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407995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3/3/26</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79141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a:prstGeom prst="rect">
            <a:avLst/>
          </a:prstGeo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4E6CF7E-C746-084D-BF17-6C523B0D2ACF}" type="datetimeFigureOut">
              <a:rPr lang="en-US" smtClean="0"/>
              <a:t>3/3/26</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403530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4E6CF7E-C746-084D-BF17-6C523B0D2ACF}" type="datetimeFigureOut">
              <a:rPr lang="en-US" smtClean="0"/>
              <a:t>3/3/26</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36911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4E6CF7E-C746-084D-BF17-6C523B0D2ACF}" type="datetimeFigureOut">
              <a:rPr lang="en-US" smtClean="0"/>
              <a:t>3/3/26</a:t>
            </a:fld>
            <a:endParaRPr lang="en-US" dirty="0"/>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6646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4E6CF7E-C746-084D-BF17-6C523B0D2ACF}" type="datetimeFigureOut">
              <a:rPr lang="en-US" smtClean="0"/>
              <a:t>3/3/26</a:t>
            </a:fld>
            <a:endParaRPr lang="en-US" dirty="0"/>
          </a:p>
        </p:txBody>
      </p:sp>
      <p:sp>
        <p:nvSpPr>
          <p:cNvPr id="4" name="Footer Placeholder 3"/>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86615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6CF7E-C746-084D-BF17-6C523B0D2ACF}" type="datetimeFigureOut">
              <a:rPr lang="en-US" smtClean="0"/>
              <a:t>3/3/26</a:t>
            </a:fld>
            <a:endParaRPr lang="en-US" dirty="0"/>
          </a:p>
        </p:txBody>
      </p:sp>
      <p:sp>
        <p:nvSpPr>
          <p:cNvPr id="3" name="Footer Placeholder 2"/>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5287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a:prstGeom prst="rect">
            <a:avLst/>
          </a:prstGeo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E6CF7E-C746-084D-BF17-6C523B0D2ACF}" type="datetimeFigureOut">
              <a:rPr lang="en-US" smtClean="0"/>
              <a:t>3/3/26</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112742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a:prstGeom prst="rect">
            <a:avLst/>
          </a:prstGeo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E6CF7E-C746-084D-BF17-6C523B0D2ACF}" type="datetimeFigureOut">
              <a:rPr lang="en-US" smtClean="0"/>
              <a:t>3/3/26</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18715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5450" y="606954"/>
            <a:ext cx="7886700" cy="36261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b="0" i="0">
                <a:solidFill>
                  <a:schemeClr val="tx1">
                    <a:tint val="82000"/>
                  </a:schemeClr>
                </a:solidFill>
                <a:latin typeface="Times New Roman" panose="02020603050405020304" pitchFamily="18" charset="0"/>
              </a:defRPr>
            </a:lvl1pPr>
          </a:lstStyle>
          <a:p>
            <a:fld id="{D4E6CF7E-C746-084D-BF17-6C523B0D2ACF}" type="datetimeFigureOut">
              <a:rPr lang="en-US" smtClean="0"/>
              <a:pPr/>
              <a:t>3/3/26</a:t>
            </a:fld>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b="0" i="0">
                <a:solidFill>
                  <a:schemeClr val="tx1">
                    <a:tint val="82000"/>
                  </a:schemeClr>
                </a:solidFill>
                <a:latin typeface="Times New Roman" panose="02020603050405020304" pitchFamily="18" charset="0"/>
              </a:defRPr>
            </a:lvl1pPr>
          </a:lstStyle>
          <a:p>
            <a:fld id="{32A23974-83D8-7045-B8FB-83D6C4E40E34}" type="slidenum">
              <a:rPr lang="en-US" smtClean="0"/>
              <a:pPr/>
              <a:t>‹#›</a:t>
            </a:fld>
            <a:endParaRPr lang="en-US" dirty="0"/>
          </a:p>
        </p:txBody>
      </p:sp>
    </p:spTree>
    <p:extLst>
      <p:ext uri="{BB962C8B-B14F-4D97-AF65-F5344CB8AC3E}">
        <p14:creationId xmlns:p14="http://schemas.microsoft.com/office/powerpoint/2010/main" val="1447037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0" i="0" kern="1200">
          <a:solidFill>
            <a:schemeClr val="tx1"/>
          </a:solidFill>
          <a:latin typeface="Times New Roman" panose="020206030504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10C11-EDB8-EAD9-D045-635FFB109D9B}"/>
              </a:ext>
            </a:extLst>
          </p:cNvPr>
          <p:cNvPicPr>
            <a:picLocks noChangeAspect="1"/>
          </p:cNvPicPr>
          <p:nvPr/>
        </p:nvPicPr>
        <p:blipFill>
          <a:blip r:embed="rId3"/>
          <a:stretch>
            <a:fillRect/>
          </a:stretch>
        </p:blipFill>
        <p:spPr>
          <a:xfrm>
            <a:off x="1568038" y="0"/>
            <a:ext cx="6007924" cy="5715000"/>
          </a:xfrm>
          <a:prstGeom prst="rect">
            <a:avLst/>
          </a:prstGeom>
        </p:spPr>
      </p:pic>
    </p:spTree>
    <p:extLst>
      <p:ext uri="{BB962C8B-B14F-4D97-AF65-F5344CB8AC3E}">
        <p14:creationId xmlns:p14="http://schemas.microsoft.com/office/powerpoint/2010/main" val="23836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CA0C7A9D-7712-E475-2D6D-AB6E846A2F8E}"/>
              </a:ext>
            </a:extLst>
          </p:cNvPr>
          <p:cNvSpPr txBox="1"/>
          <p:nvPr/>
        </p:nvSpPr>
        <p:spPr>
          <a:xfrm>
            <a:off x="1" y="-8003"/>
            <a:ext cx="9143999" cy="4247317"/>
          </a:xfrm>
          <a:prstGeom prst="rect">
            <a:avLst/>
          </a:prstGeom>
          <a:solidFill>
            <a:schemeClr val="bg1"/>
          </a:solidFill>
        </p:spPr>
        <p:txBody>
          <a:bodyPr wrap="square" rtlCol="0">
            <a:spAutoFit/>
          </a:bodyPr>
          <a:lstStyle/>
          <a:p>
            <a:pPr indent="152400">
              <a:buNone/>
            </a:pPr>
            <a:r>
              <a:rPr lang="en-AU" b="1" baseline="30000" dirty="0">
                <a:solidFill>
                  <a:srgbClr val="000000"/>
                </a:solidFill>
                <a:latin typeface="Comic Sans MS" panose="030F0902030302020204" pitchFamily="66" charset="0"/>
                <a:ea typeface="Times New Roman" panose="02020603050405020304" pitchFamily="18" charset="0"/>
              </a:rPr>
              <a:t>35 </a:t>
            </a:r>
            <a:r>
              <a:rPr lang="en-AU" dirty="0">
                <a:solidFill>
                  <a:srgbClr val="000000"/>
                </a:solidFill>
                <a:latin typeface="Comic Sans MS" panose="030F0902030302020204" pitchFamily="66" charset="0"/>
                <a:ea typeface="Times New Roman" panose="02020603050405020304" pitchFamily="18" charset="0"/>
              </a:rPr>
              <a:t>The </a:t>
            </a:r>
            <a:r>
              <a:rPr lang="en-AU" cap="small" dirty="0">
                <a:solidFill>
                  <a:srgbClr val="000000"/>
                </a:solidFill>
                <a:latin typeface="Comic Sans MS" panose="030F0902030302020204" pitchFamily="66" charset="0"/>
                <a:ea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rPr>
              <a:t> made a covenant with them and commanded them, “You shall not fear other gods or bow yourselves to them or serve them or sacrifice to them, </a:t>
            </a:r>
            <a:r>
              <a:rPr lang="en-AU" b="1" baseline="30000" dirty="0">
                <a:solidFill>
                  <a:srgbClr val="000000"/>
                </a:solidFill>
                <a:latin typeface="Comic Sans MS" panose="030F0902030302020204" pitchFamily="66" charset="0"/>
                <a:ea typeface="Times New Roman" panose="02020603050405020304" pitchFamily="18" charset="0"/>
              </a:rPr>
              <a:t>36 </a:t>
            </a:r>
            <a:r>
              <a:rPr lang="en-AU" dirty="0">
                <a:solidFill>
                  <a:srgbClr val="000000"/>
                </a:solidFill>
                <a:latin typeface="Comic Sans MS" panose="030F0902030302020204" pitchFamily="66" charset="0"/>
                <a:ea typeface="Times New Roman" panose="02020603050405020304" pitchFamily="18" charset="0"/>
              </a:rPr>
              <a:t>but you shall fear the </a:t>
            </a:r>
            <a:r>
              <a:rPr lang="en-AU" cap="small" dirty="0">
                <a:solidFill>
                  <a:srgbClr val="000000"/>
                </a:solidFill>
                <a:latin typeface="Comic Sans MS" panose="030F0902030302020204" pitchFamily="66" charset="0"/>
                <a:ea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rPr>
              <a:t>, who brought you out of the land of Egypt with great power and with an outstretched arm.  You shall bow yourselves to him, and to him you shall sacrifice.  </a:t>
            </a:r>
            <a:r>
              <a:rPr lang="en-AU" b="1" baseline="30000" dirty="0">
                <a:solidFill>
                  <a:srgbClr val="000000"/>
                </a:solidFill>
                <a:latin typeface="Comic Sans MS" panose="030F0902030302020204" pitchFamily="66" charset="0"/>
                <a:ea typeface="Times New Roman" panose="02020603050405020304" pitchFamily="18" charset="0"/>
              </a:rPr>
              <a:t>37 </a:t>
            </a:r>
            <a:r>
              <a:rPr lang="en-AU" dirty="0">
                <a:solidFill>
                  <a:srgbClr val="000000"/>
                </a:solidFill>
                <a:latin typeface="Comic Sans MS" panose="030F0902030302020204" pitchFamily="66" charset="0"/>
                <a:ea typeface="Times New Roman" panose="02020603050405020304" pitchFamily="18" charset="0"/>
              </a:rPr>
              <a:t>And the statutes and the rules and the law and the commandment that he wrote for you, you shall always be careful to do.  You shall not fear other gods, </a:t>
            </a:r>
            <a:r>
              <a:rPr lang="en-AU" b="1" baseline="30000" dirty="0">
                <a:solidFill>
                  <a:srgbClr val="000000"/>
                </a:solidFill>
                <a:latin typeface="Comic Sans MS" panose="030F0902030302020204" pitchFamily="66" charset="0"/>
                <a:ea typeface="Times New Roman" panose="02020603050405020304" pitchFamily="18" charset="0"/>
              </a:rPr>
              <a:t>38 </a:t>
            </a:r>
            <a:r>
              <a:rPr lang="en-AU" dirty="0">
                <a:solidFill>
                  <a:srgbClr val="000000"/>
                </a:solidFill>
                <a:latin typeface="Comic Sans MS" panose="030F0902030302020204" pitchFamily="66" charset="0"/>
                <a:ea typeface="Times New Roman" panose="02020603050405020304" pitchFamily="18" charset="0"/>
              </a:rPr>
              <a:t>and you shall not forget the covenant that I have made with you.  You shall not fear other gods, </a:t>
            </a:r>
            <a:r>
              <a:rPr lang="en-AU" b="1" baseline="30000" dirty="0">
                <a:solidFill>
                  <a:srgbClr val="000000"/>
                </a:solidFill>
                <a:latin typeface="Comic Sans MS" panose="030F0902030302020204" pitchFamily="66" charset="0"/>
                <a:ea typeface="Times New Roman" panose="02020603050405020304" pitchFamily="18" charset="0"/>
              </a:rPr>
              <a:t>39 </a:t>
            </a:r>
            <a:r>
              <a:rPr lang="en-AU" dirty="0">
                <a:solidFill>
                  <a:srgbClr val="000000"/>
                </a:solidFill>
                <a:latin typeface="Comic Sans MS" panose="030F0902030302020204" pitchFamily="66" charset="0"/>
                <a:ea typeface="Times New Roman" panose="02020603050405020304" pitchFamily="18" charset="0"/>
              </a:rPr>
              <a:t>but you shall fear the </a:t>
            </a:r>
            <a:r>
              <a:rPr lang="en-AU" cap="small" dirty="0">
                <a:solidFill>
                  <a:srgbClr val="000000"/>
                </a:solidFill>
                <a:latin typeface="Comic Sans MS" panose="030F0902030302020204" pitchFamily="66" charset="0"/>
                <a:ea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rPr>
              <a:t> your God, and he will deliver you out of the hand of all your enemies.”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dirty="0">
                <a:solidFill>
                  <a:srgbClr val="000000"/>
                </a:solidFill>
                <a:latin typeface="Comic Sans MS" panose="030F0902030302020204" pitchFamily="66" charset="0"/>
                <a:ea typeface="Times New Roman" panose="02020603050405020304" pitchFamily="18" charset="0"/>
              </a:rPr>
              <a:t>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b="1" baseline="30000" dirty="0">
                <a:solidFill>
                  <a:srgbClr val="000000"/>
                </a:solidFill>
                <a:latin typeface="Comic Sans MS" panose="030F0902030302020204" pitchFamily="66" charset="0"/>
                <a:ea typeface="Times New Roman" panose="02020603050405020304" pitchFamily="18" charset="0"/>
              </a:rPr>
              <a:t>40 </a:t>
            </a:r>
            <a:r>
              <a:rPr lang="en-AU" dirty="0">
                <a:solidFill>
                  <a:srgbClr val="000000"/>
                </a:solidFill>
                <a:latin typeface="Comic Sans MS" panose="030F0902030302020204" pitchFamily="66" charset="0"/>
                <a:ea typeface="Times New Roman" panose="02020603050405020304" pitchFamily="18" charset="0"/>
              </a:rPr>
              <a:t>However, they would not listen, but they did according to their former manner.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dirty="0">
                <a:solidFill>
                  <a:srgbClr val="000000"/>
                </a:solidFill>
                <a:latin typeface="Comic Sans MS" panose="030F0902030302020204" pitchFamily="66" charset="0"/>
                <a:ea typeface="Times New Roman" panose="02020603050405020304" pitchFamily="18" charset="0"/>
              </a:rPr>
              <a:t> </a:t>
            </a:r>
            <a:endParaRPr lang="en-AU" dirty="0">
              <a:solidFill>
                <a:srgbClr val="000000"/>
              </a:solidFill>
              <a:latin typeface="Times New Roman" panose="02020603050405020304" pitchFamily="18" charset="0"/>
              <a:ea typeface="Times New Roman" panose="02020603050405020304" pitchFamily="18" charset="0"/>
            </a:endParaRPr>
          </a:p>
          <a:p>
            <a:pPr>
              <a:buNone/>
            </a:pPr>
            <a:r>
              <a:rPr lang="en-AU" b="1" baseline="30000"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41 </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So these nations feared the </a:t>
            </a:r>
            <a:r>
              <a:rPr lang="en-AU" cap="small"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 and also served their carved images.  Their children did likewise, and their children’s children—as their fathers did, so they do to this day.</a:t>
            </a:r>
            <a:r>
              <a:rPr lang="en-AU" sz="1600" dirty="0"/>
              <a:t> </a:t>
            </a:r>
            <a:endParaRPr lang="en-AU" sz="1750" dirty="0">
              <a:solidFill>
                <a:srgbClr val="000000"/>
              </a:solidFill>
              <a:effectLst/>
              <a:latin typeface="Comic Sans MS" panose="030F0902030302020204" pitchFamily="66" charset="0"/>
              <a:ea typeface="Times New Roman" panose="02020603050405020304" pitchFamily="18" charset="0"/>
            </a:endParaRPr>
          </a:p>
        </p:txBody>
      </p:sp>
    </p:spTree>
    <p:extLst>
      <p:ext uri="{BB962C8B-B14F-4D97-AF65-F5344CB8AC3E}">
        <p14:creationId xmlns:p14="http://schemas.microsoft.com/office/powerpoint/2010/main" val="88415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CA0C7A9D-7712-E475-2D6D-AB6E846A2F8E}"/>
              </a:ext>
            </a:extLst>
          </p:cNvPr>
          <p:cNvSpPr txBox="1"/>
          <p:nvPr/>
        </p:nvSpPr>
        <p:spPr>
          <a:xfrm>
            <a:off x="1" y="2022978"/>
            <a:ext cx="9143999" cy="3527119"/>
          </a:xfrm>
          <a:prstGeom prst="rect">
            <a:avLst/>
          </a:prstGeom>
          <a:solidFill>
            <a:schemeClr val="bg1"/>
          </a:solidFill>
        </p:spPr>
        <p:txBody>
          <a:bodyPr wrap="square" rtlCol="0">
            <a:spAutoFit/>
          </a:bodyPr>
          <a:lstStyle/>
          <a:p>
            <a:pPr>
              <a:lnSpc>
                <a:spcPct val="105000"/>
              </a:lnSpc>
              <a:buNone/>
            </a:pPr>
            <a:r>
              <a:rPr lang="en-AU" b="1" dirty="0">
                <a:solidFill>
                  <a:srgbClr val="000000"/>
                </a:solidFill>
                <a:latin typeface="Comic Sans MS" panose="030F0902030302020204" pitchFamily="66" charset="0"/>
                <a:ea typeface="Times New Roman" panose="02020603050405020304" pitchFamily="18" charset="0"/>
              </a:rPr>
              <a:t>4 </a:t>
            </a:r>
            <a:r>
              <a:rPr lang="en-AU" dirty="0">
                <a:solidFill>
                  <a:srgbClr val="000000"/>
                </a:solidFill>
                <a:latin typeface="Comic Sans MS" panose="030F0902030302020204" pitchFamily="66" charset="0"/>
                <a:ea typeface="Times New Roman" panose="02020603050405020304" pitchFamily="18" charset="0"/>
              </a:rPr>
              <a:t>Now when Jesus learned that the Pharisees had heard that Jesus was making and baptising more disciples than John </a:t>
            </a:r>
            <a:r>
              <a:rPr lang="en-AU" b="1" baseline="30000" dirty="0">
                <a:solidFill>
                  <a:srgbClr val="000000"/>
                </a:solidFill>
                <a:latin typeface="Comic Sans MS" panose="030F0902030302020204" pitchFamily="66" charset="0"/>
                <a:ea typeface="Times New Roman" panose="02020603050405020304" pitchFamily="18" charset="0"/>
              </a:rPr>
              <a:t>2</a:t>
            </a:r>
            <a:r>
              <a:rPr lang="en-AU" dirty="0">
                <a:solidFill>
                  <a:srgbClr val="000000"/>
                </a:solidFill>
                <a:latin typeface="Comic Sans MS" panose="030F0902030302020204" pitchFamily="66" charset="0"/>
                <a:ea typeface="Times New Roman" panose="02020603050405020304" pitchFamily="18" charset="0"/>
              </a:rPr>
              <a:t>(although Jesus himself did not baptise, but only his disciples), </a:t>
            </a:r>
            <a:r>
              <a:rPr lang="en-AU" b="1" baseline="30000" dirty="0">
                <a:solidFill>
                  <a:srgbClr val="000000"/>
                </a:solidFill>
                <a:latin typeface="Comic Sans MS" panose="030F0902030302020204" pitchFamily="66" charset="0"/>
                <a:ea typeface="Times New Roman" panose="02020603050405020304" pitchFamily="18" charset="0"/>
              </a:rPr>
              <a:t>3 </a:t>
            </a:r>
            <a:r>
              <a:rPr lang="en-AU" dirty="0">
                <a:solidFill>
                  <a:srgbClr val="000000"/>
                </a:solidFill>
                <a:latin typeface="Comic Sans MS" panose="030F0902030302020204" pitchFamily="66" charset="0"/>
                <a:ea typeface="Times New Roman" panose="02020603050405020304" pitchFamily="18" charset="0"/>
              </a:rPr>
              <a:t>he left Judea and departed again for Galilee.  </a:t>
            </a:r>
            <a:r>
              <a:rPr lang="en-AU" b="1" baseline="30000" dirty="0">
                <a:solidFill>
                  <a:srgbClr val="000000"/>
                </a:solidFill>
                <a:latin typeface="Comic Sans MS" panose="030F0902030302020204" pitchFamily="66" charset="0"/>
                <a:ea typeface="Times New Roman" panose="02020603050405020304" pitchFamily="18" charset="0"/>
              </a:rPr>
              <a:t>4 </a:t>
            </a:r>
            <a:r>
              <a:rPr lang="en-AU" dirty="0">
                <a:solidFill>
                  <a:srgbClr val="000000"/>
                </a:solidFill>
                <a:latin typeface="Comic Sans MS" panose="030F0902030302020204" pitchFamily="66" charset="0"/>
                <a:ea typeface="Times New Roman" panose="02020603050405020304" pitchFamily="18" charset="0"/>
              </a:rPr>
              <a:t>And he had to pass through Samaria.  </a:t>
            </a:r>
            <a:r>
              <a:rPr lang="en-AU" b="1" baseline="30000" dirty="0">
                <a:solidFill>
                  <a:srgbClr val="000000"/>
                </a:solidFill>
                <a:latin typeface="Comic Sans MS" panose="030F0902030302020204" pitchFamily="66" charset="0"/>
                <a:ea typeface="Times New Roman" panose="02020603050405020304" pitchFamily="18" charset="0"/>
              </a:rPr>
              <a:t>5 </a:t>
            </a:r>
            <a:r>
              <a:rPr lang="en-AU" dirty="0">
                <a:solidFill>
                  <a:srgbClr val="000000"/>
                </a:solidFill>
                <a:latin typeface="Comic Sans MS" panose="030F0902030302020204" pitchFamily="66" charset="0"/>
                <a:ea typeface="Times New Roman" panose="02020603050405020304" pitchFamily="18" charset="0"/>
              </a:rPr>
              <a:t>So he came to a town of Samaria called Sychar, near the field that Jacob had given to his son Joseph.  </a:t>
            </a:r>
            <a:r>
              <a:rPr lang="en-AU" b="1" baseline="30000" dirty="0">
                <a:solidFill>
                  <a:srgbClr val="000000"/>
                </a:solidFill>
                <a:latin typeface="Comic Sans MS" panose="030F0902030302020204" pitchFamily="66" charset="0"/>
                <a:ea typeface="Times New Roman" panose="02020603050405020304" pitchFamily="18" charset="0"/>
              </a:rPr>
              <a:t>6 </a:t>
            </a:r>
            <a:r>
              <a:rPr lang="en-AU" dirty="0">
                <a:solidFill>
                  <a:srgbClr val="000000"/>
                </a:solidFill>
                <a:latin typeface="Comic Sans MS" panose="030F0902030302020204" pitchFamily="66" charset="0"/>
                <a:ea typeface="Times New Roman" panose="02020603050405020304" pitchFamily="18" charset="0"/>
              </a:rPr>
              <a:t>Jacob’s well was there;  so Jesus, wearied as he was from his journey, was sitting beside the well.  It was about the sixth hour. </a:t>
            </a:r>
            <a:endParaRPr lang="en-AU" dirty="0">
              <a:solidFill>
                <a:srgbClr val="000000"/>
              </a:solidFill>
              <a:latin typeface="Times New Roman" panose="02020603050405020304" pitchFamily="18" charset="0"/>
              <a:ea typeface="Times New Roman" panose="02020603050405020304" pitchFamily="18" charset="0"/>
            </a:endParaRPr>
          </a:p>
          <a:p>
            <a:pPr>
              <a:lnSpc>
                <a:spcPct val="105000"/>
              </a:lnSpc>
              <a:buNone/>
            </a:pPr>
            <a:r>
              <a:rPr lang="en-AU" dirty="0">
                <a:solidFill>
                  <a:srgbClr val="000000"/>
                </a:solidFill>
                <a:latin typeface="Comic Sans MS" panose="030F0902030302020204" pitchFamily="66" charset="0"/>
                <a:ea typeface="Times New Roman" panose="02020603050405020304" pitchFamily="18" charset="0"/>
              </a:rPr>
              <a:t> </a:t>
            </a:r>
            <a:endParaRPr lang="en-AU" dirty="0">
              <a:solidFill>
                <a:srgbClr val="000000"/>
              </a:solidFill>
              <a:latin typeface="Times New Roman" panose="02020603050405020304" pitchFamily="18" charset="0"/>
              <a:ea typeface="Times New Roman" panose="02020603050405020304" pitchFamily="18" charset="0"/>
            </a:endParaRPr>
          </a:p>
          <a:p>
            <a:pPr>
              <a:buNone/>
            </a:pPr>
            <a:r>
              <a:rPr lang="en-AU" b="1" baseline="30000"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7 </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A woman from Samaria came to draw water.  Jesus said to her, </a:t>
            </a:r>
            <a:r>
              <a:rPr lang="en-AU"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“Give me a drink.”  </a:t>
            </a:r>
            <a:r>
              <a:rPr lang="en-AU" b="1" baseline="30000"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8 </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(For his disciples had gone away into the city to buy food.)  </a:t>
            </a:r>
            <a:r>
              <a:rPr lang="en-AU" b="1" baseline="30000"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9 </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The Samaritan woman said to him, “How is it that you, a Jew, ask for a drink from me, a woman of Samaria?”  (For Jews have no dealings with Samaritans.)</a:t>
            </a:r>
            <a:r>
              <a:rPr lang="en-AU" dirty="0"/>
              <a:t> </a:t>
            </a:r>
            <a:endParaRPr lang="en-AU" sz="1750" dirty="0">
              <a:solidFill>
                <a:srgbClr val="000000"/>
              </a:solidFill>
              <a:effectLst/>
              <a:latin typeface="Comic Sans MS" panose="030F0902030302020204" pitchFamily="66" charset="0"/>
              <a:ea typeface="Times New Roman" panose="02020603050405020304" pitchFamily="18" charset="0"/>
            </a:endParaRPr>
          </a:p>
        </p:txBody>
      </p:sp>
      <p:sp>
        <p:nvSpPr>
          <p:cNvPr id="2" name="TextBox 1">
            <a:extLst>
              <a:ext uri="{FF2B5EF4-FFF2-40B4-BE49-F238E27FC236}">
                <a16:creationId xmlns:a16="http://schemas.microsoft.com/office/drawing/2014/main" id="{4296F789-BA32-1642-C9CB-3CE68D366A40}"/>
              </a:ext>
            </a:extLst>
          </p:cNvPr>
          <p:cNvSpPr txBox="1"/>
          <p:nvPr/>
        </p:nvSpPr>
        <p:spPr>
          <a:xfrm>
            <a:off x="0" y="0"/>
            <a:ext cx="9144001"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Judah restored to their land (Southern Kingdom).  Now determined to remain loyal to God.</a:t>
            </a:r>
          </a:p>
        </p:txBody>
      </p:sp>
      <p:sp>
        <p:nvSpPr>
          <p:cNvPr id="3" name="TextBox 2">
            <a:extLst>
              <a:ext uri="{FF2B5EF4-FFF2-40B4-BE49-F238E27FC236}">
                <a16:creationId xmlns:a16="http://schemas.microsoft.com/office/drawing/2014/main" id="{5AA9170B-47F6-150F-E1ED-22D77C94AA56}"/>
              </a:ext>
            </a:extLst>
          </p:cNvPr>
          <p:cNvSpPr txBox="1"/>
          <p:nvPr/>
        </p:nvSpPr>
        <p:spPr>
          <a:xfrm>
            <a:off x="1" y="728134"/>
            <a:ext cx="2178756" cy="646331"/>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Israel in the North:</a:t>
            </a:r>
          </a:p>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Becomes Samaria</a:t>
            </a:r>
          </a:p>
        </p:txBody>
      </p:sp>
      <p:sp>
        <p:nvSpPr>
          <p:cNvPr id="4" name="TextBox 3">
            <a:extLst>
              <a:ext uri="{FF2B5EF4-FFF2-40B4-BE49-F238E27FC236}">
                <a16:creationId xmlns:a16="http://schemas.microsoft.com/office/drawing/2014/main" id="{005EA1E5-356A-3091-F8B5-33B432D0EAAC}"/>
              </a:ext>
            </a:extLst>
          </p:cNvPr>
          <p:cNvSpPr txBox="1"/>
          <p:nvPr/>
        </p:nvSpPr>
        <p:spPr>
          <a:xfrm>
            <a:off x="1857023" y="728134"/>
            <a:ext cx="7286977" cy="923330"/>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Most people taken away into captivity by Assyria;</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Assyria re-populates the land with other peoples of other gods.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Introduce worship of YHWH along with their continuing idolatry.</a:t>
            </a:r>
          </a:p>
        </p:txBody>
      </p:sp>
    </p:spTree>
    <p:extLst>
      <p:ext uri="{BB962C8B-B14F-4D97-AF65-F5344CB8AC3E}">
        <p14:creationId xmlns:p14="http://schemas.microsoft.com/office/powerpoint/2010/main" val="13892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96F789-BA32-1642-C9CB-3CE68D366A40}"/>
              </a:ext>
            </a:extLst>
          </p:cNvPr>
          <p:cNvSpPr txBox="1"/>
          <p:nvPr/>
        </p:nvSpPr>
        <p:spPr>
          <a:xfrm>
            <a:off x="4329289" y="0"/>
            <a:ext cx="4814712" cy="646331"/>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Judah:  </a:t>
            </a:r>
            <a:r>
              <a:rPr lang="en-AU" dirty="0">
                <a:solidFill>
                  <a:schemeClr val="bg1"/>
                </a:solidFill>
                <a:latin typeface="Times New Roman" panose="02020603050405020304" pitchFamily="18" charset="0"/>
                <a:cs typeface="Times New Roman" panose="02020603050405020304" pitchFamily="18" charset="0"/>
              </a:rPr>
              <a:t>restored to their land (Southern Kingdom).  Now determined to remain loyal to God.</a:t>
            </a:r>
          </a:p>
        </p:txBody>
      </p:sp>
      <p:sp>
        <p:nvSpPr>
          <p:cNvPr id="3" name="TextBox 2">
            <a:extLst>
              <a:ext uri="{FF2B5EF4-FFF2-40B4-BE49-F238E27FC236}">
                <a16:creationId xmlns:a16="http://schemas.microsoft.com/office/drawing/2014/main" id="{5AA9170B-47F6-150F-E1ED-22D77C94AA56}"/>
              </a:ext>
            </a:extLst>
          </p:cNvPr>
          <p:cNvSpPr txBox="1"/>
          <p:nvPr/>
        </p:nvSpPr>
        <p:spPr>
          <a:xfrm>
            <a:off x="4329289" y="703871"/>
            <a:ext cx="2178756"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Samaria:</a:t>
            </a:r>
          </a:p>
        </p:txBody>
      </p:sp>
      <p:sp>
        <p:nvSpPr>
          <p:cNvPr id="4" name="TextBox 3">
            <a:extLst>
              <a:ext uri="{FF2B5EF4-FFF2-40B4-BE49-F238E27FC236}">
                <a16:creationId xmlns:a16="http://schemas.microsoft.com/office/drawing/2014/main" id="{005EA1E5-356A-3091-F8B5-33B432D0EAAC}"/>
              </a:ext>
            </a:extLst>
          </p:cNvPr>
          <p:cNvSpPr txBox="1"/>
          <p:nvPr/>
        </p:nvSpPr>
        <p:spPr>
          <a:xfrm>
            <a:off x="4329288" y="982134"/>
            <a:ext cx="4814711" cy="1477328"/>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Most taken away into captivity by Assyria;</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Assyria re-populates the land with other peoples of other gods.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Introduce worship of YHWH.  </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Kept their idolatry.</a:t>
            </a:r>
          </a:p>
        </p:txBody>
      </p:sp>
      <p:sp>
        <p:nvSpPr>
          <p:cNvPr id="5" name="TextBox 4">
            <a:extLst>
              <a:ext uri="{FF2B5EF4-FFF2-40B4-BE49-F238E27FC236}">
                <a16:creationId xmlns:a16="http://schemas.microsoft.com/office/drawing/2014/main" id="{B13E1351-326C-6DFD-E653-52E9FAEAEB44}"/>
              </a:ext>
            </a:extLst>
          </p:cNvPr>
          <p:cNvSpPr txBox="1"/>
          <p:nvPr/>
        </p:nvSpPr>
        <p:spPr>
          <a:xfrm>
            <a:off x="4329290" y="2395835"/>
            <a:ext cx="4814710" cy="923330"/>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The Jews have no dealings with the Samaritans.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Jesus came as the Messiah for all people.  Jews;  Samaritans;  you;  me.</a:t>
            </a:r>
          </a:p>
        </p:txBody>
      </p:sp>
      <p:pic>
        <p:nvPicPr>
          <p:cNvPr id="6" name="Picture 5">
            <a:extLst>
              <a:ext uri="{FF2B5EF4-FFF2-40B4-BE49-F238E27FC236}">
                <a16:creationId xmlns:a16="http://schemas.microsoft.com/office/drawing/2014/main" id="{C3A7FBDC-AB2A-FE50-DB69-A120E05300B5}"/>
              </a:ext>
            </a:extLst>
          </p:cNvPr>
          <p:cNvPicPr>
            <a:picLocks noChangeAspect="1"/>
          </p:cNvPicPr>
          <p:nvPr/>
        </p:nvPicPr>
        <p:blipFill>
          <a:blip r:embed="rId3"/>
          <a:stretch>
            <a:fillRect/>
          </a:stretch>
        </p:blipFill>
        <p:spPr>
          <a:xfrm>
            <a:off x="0" y="0"/>
            <a:ext cx="4211147" cy="5356578"/>
          </a:xfrm>
          <a:prstGeom prst="rect">
            <a:avLst/>
          </a:prstGeom>
        </p:spPr>
      </p:pic>
      <p:sp>
        <p:nvSpPr>
          <p:cNvPr id="7" name="TextBox 6">
            <a:extLst>
              <a:ext uri="{FF2B5EF4-FFF2-40B4-BE49-F238E27FC236}">
                <a16:creationId xmlns:a16="http://schemas.microsoft.com/office/drawing/2014/main" id="{346588EE-1D35-DCE1-AFFC-5835C2381C32}"/>
              </a:ext>
            </a:extLst>
          </p:cNvPr>
          <p:cNvSpPr txBox="1"/>
          <p:nvPr/>
        </p:nvSpPr>
        <p:spPr>
          <a:xfrm>
            <a:off x="4357513" y="3371546"/>
            <a:ext cx="1055510"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Galilee:</a:t>
            </a:r>
          </a:p>
        </p:txBody>
      </p:sp>
      <p:sp>
        <p:nvSpPr>
          <p:cNvPr id="8" name="TextBox 7">
            <a:extLst>
              <a:ext uri="{FF2B5EF4-FFF2-40B4-BE49-F238E27FC236}">
                <a16:creationId xmlns:a16="http://schemas.microsoft.com/office/drawing/2014/main" id="{9B412CE5-6B15-1C98-A35F-32E0B76D90BE}"/>
              </a:ext>
            </a:extLst>
          </p:cNvPr>
          <p:cNvSpPr txBox="1"/>
          <p:nvPr/>
        </p:nvSpPr>
        <p:spPr>
          <a:xfrm>
            <a:off x="4329290" y="3683675"/>
            <a:ext cx="4814710" cy="2031325"/>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Also populated by Jews;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Good land colonised by Jews wanting to make a go of it.</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Looked down upon by the educated religious elite from Judea.</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Jesus grew up as one of lower-class than the religious elite.</a:t>
            </a:r>
          </a:p>
        </p:txBody>
      </p:sp>
    </p:spTree>
    <p:extLst>
      <p:ext uri="{BB962C8B-B14F-4D97-AF65-F5344CB8AC3E}">
        <p14:creationId xmlns:p14="http://schemas.microsoft.com/office/powerpoint/2010/main" val="408134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96F789-BA32-1642-C9CB-3CE68D366A40}"/>
              </a:ext>
            </a:extLst>
          </p:cNvPr>
          <p:cNvSpPr txBox="1"/>
          <p:nvPr/>
        </p:nvSpPr>
        <p:spPr>
          <a:xfrm>
            <a:off x="2833511" y="0"/>
            <a:ext cx="6310488" cy="646331"/>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Judah:  </a:t>
            </a:r>
            <a:r>
              <a:rPr lang="en-AU" dirty="0">
                <a:solidFill>
                  <a:schemeClr val="bg1"/>
                </a:solidFill>
                <a:latin typeface="Times New Roman" panose="02020603050405020304" pitchFamily="18" charset="0"/>
                <a:cs typeface="Times New Roman" panose="02020603050405020304" pitchFamily="18" charset="0"/>
              </a:rPr>
              <a:t>restored to their land (Southern Kingdom).  </a:t>
            </a:r>
          </a:p>
          <a:p>
            <a:pPr marR="0" lvl="0" defTabSz="457200" rtl="0" eaLnBrk="1" fontAlgn="auto" latinLnBrk="0" hangingPunct="1">
              <a:lnSpc>
                <a:spcPct val="100000"/>
              </a:lnSpc>
              <a:spcBef>
                <a:spcPts val="0"/>
              </a:spcBef>
              <a:spcAft>
                <a:spcPts val="0"/>
              </a:spcAft>
              <a:buClrTx/>
              <a:buSzTx/>
              <a:tabLst/>
              <a:defRPr/>
            </a:pPr>
            <a:r>
              <a:rPr lang="en-AU" dirty="0">
                <a:solidFill>
                  <a:schemeClr val="bg1"/>
                </a:solidFill>
                <a:latin typeface="Times New Roman" panose="02020603050405020304" pitchFamily="18" charset="0"/>
                <a:cs typeface="Times New Roman" panose="02020603050405020304" pitchFamily="18" charset="0"/>
              </a:rPr>
              <a:t>Now determined to remain loyal to God.</a:t>
            </a:r>
          </a:p>
        </p:txBody>
      </p:sp>
      <p:sp>
        <p:nvSpPr>
          <p:cNvPr id="3" name="TextBox 2">
            <a:extLst>
              <a:ext uri="{FF2B5EF4-FFF2-40B4-BE49-F238E27FC236}">
                <a16:creationId xmlns:a16="http://schemas.microsoft.com/office/drawing/2014/main" id="{5AA9170B-47F6-150F-E1ED-22D77C94AA56}"/>
              </a:ext>
            </a:extLst>
          </p:cNvPr>
          <p:cNvSpPr txBox="1"/>
          <p:nvPr/>
        </p:nvSpPr>
        <p:spPr>
          <a:xfrm>
            <a:off x="2833510" y="703871"/>
            <a:ext cx="2855625"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Samaria:</a:t>
            </a:r>
          </a:p>
        </p:txBody>
      </p:sp>
      <p:sp>
        <p:nvSpPr>
          <p:cNvPr id="4" name="TextBox 3">
            <a:extLst>
              <a:ext uri="{FF2B5EF4-FFF2-40B4-BE49-F238E27FC236}">
                <a16:creationId xmlns:a16="http://schemas.microsoft.com/office/drawing/2014/main" id="{005EA1E5-356A-3091-F8B5-33B432D0EAAC}"/>
              </a:ext>
            </a:extLst>
          </p:cNvPr>
          <p:cNvSpPr txBox="1"/>
          <p:nvPr/>
        </p:nvSpPr>
        <p:spPr>
          <a:xfrm>
            <a:off x="2833510" y="982134"/>
            <a:ext cx="6310487" cy="1200329"/>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Most taken away into captivity by Assyria;</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Assyria re-populates the land with other peoples of other gods.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Introduce worship of YHWH.  </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Kept their idolatry.</a:t>
            </a:r>
          </a:p>
        </p:txBody>
      </p:sp>
      <p:sp>
        <p:nvSpPr>
          <p:cNvPr id="5" name="TextBox 4">
            <a:extLst>
              <a:ext uri="{FF2B5EF4-FFF2-40B4-BE49-F238E27FC236}">
                <a16:creationId xmlns:a16="http://schemas.microsoft.com/office/drawing/2014/main" id="{B13E1351-326C-6DFD-E653-52E9FAEAEB44}"/>
              </a:ext>
            </a:extLst>
          </p:cNvPr>
          <p:cNvSpPr txBox="1"/>
          <p:nvPr/>
        </p:nvSpPr>
        <p:spPr>
          <a:xfrm>
            <a:off x="2833511" y="2147543"/>
            <a:ext cx="6310485" cy="923330"/>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The Jews have no dealings with the Samaritans.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Jesus came as the Messiah for all people.  Jews;  Samaritans;  you;  me.</a:t>
            </a:r>
          </a:p>
        </p:txBody>
      </p:sp>
      <p:pic>
        <p:nvPicPr>
          <p:cNvPr id="6" name="Picture 5">
            <a:extLst>
              <a:ext uri="{FF2B5EF4-FFF2-40B4-BE49-F238E27FC236}">
                <a16:creationId xmlns:a16="http://schemas.microsoft.com/office/drawing/2014/main" id="{C3A7FBDC-AB2A-FE50-DB69-A120E05300B5}"/>
              </a:ext>
            </a:extLst>
          </p:cNvPr>
          <p:cNvPicPr>
            <a:picLocks noChangeAspect="1"/>
          </p:cNvPicPr>
          <p:nvPr/>
        </p:nvPicPr>
        <p:blipFill>
          <a:blip r:embed="rId3"/>
          <a:stretch>
            <a:fillRect/>
          </a:stretch>
        </p:blipFill>
        <p:spPr>
          <a:xfrm>
            <a:off x="1" y="0"/>
            <a:ext cx="2714978" cy="3453451"/>
          </a:xfrm>
          <a:prstGeom prst="rect">
            <a:avLst/>
          </a:prstGeom>
        </p:spPr>
      </p:pic>
      <p:sp>
        <p:nvSpPr>
          <p:cNvPr id="7" name="TextBox 6">
            <a:extLst>
              <a:ext uri="{FF2B5EF4-FFF2-40B4-BE49-F238E27FC236}">
                <a16:creationId xmlns:a16="http://schemas.microsoft.com/office/drawing/2014/main" id="{346588EE-1D35-DCE1-AFFC-5835C2381C32}"/>
              </a:ext>
            </a:extLst>
          </p:cNvPr>
          <p:cNvSpPr txBox="1"/>
          <p:nvPr/>
        </p:nvSpPr>
        <p:spPr>
          <a:xfrm>
            <a:off x="2805290" y="3141322"/>
            <a:ext cx="1383423"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Galilee:</a:t>
            </a:r>
          </a:p>
        </p:txBody>
      </p:sp>
      <p:sp>
        <p:nvSpPr>
          <p:cNvPr id="8" name="TextBox 7">
            <a:extLst>
              <a:ext uri="{FF2B5EF4-FFF2-40B4-BE49-F238E27FC236}">
                <a16:creationId xmlns:a16="http://schemas.microsoft.com/office/drawing/2014/main" id="{9B412CE5-6B15-1C98-A35F-32E0B76D90BE}"/>
              </a:ext>
            </a:extLst>
          </p:cNvPr>
          <p:cNvSpPr txBox="1"/>
          <p:nvPr/>
        </p:nvSpPr>
        <p:spPr>
          <a:xfrm>
            <a:off x="2777067" y="3453451"/>
            <a:ext cx="6310485" cy="1200329"/>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Also populated by Jews;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Good land colonised by Jews wanting to make a go of it.</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Looked down upon by the educated religious elite from Judea.</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Jesus grew up as one of lower-class than the religious elite.</a:t>
            </a:r>
          </a:p>
        </p:txBody>
      </p:sp>
      <p:sp>
        <p:nvSpPr>
          <p:cNvPr id="9" name="TextBox 8">
            <a:extLst>
              <a:ext uri="{FF2B5EF4-FFF2-40B4-BE49-F238E27FC236}">
                <a16:creationId xmlns:a16="http://schemas.microsoft.com/office/drawing/2014/main" id="{DFDF32D1-1165-949C-B5FB-8FE08011587A}"/>
              </a:ext>
            </a:extLst>
          </p:cNvPr>
          <p:cNvSpPr txBox="1"/>
          <p:nvPr/>
        </p:nvSpPr>
        <p:spPr>
          <a:xfrm>
            <a:off x="5645" y="4665322"/>
            <a:ext cx="9138355"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No matter where you are from, the message remains the same:</a:t>
            </a:r>
          </a:p>
        </p:txBody>
      </p:sp>
      <p:sp>
        <p:nvSpPr>
          <p:cNvPr id="10" name="TextBox 9">
            <a:extLst>
              <a:ext uri="{FF2B5EF4-FFF2-40B4-BE49-F238E27FC236}">
                <a16:creationId xmlns:a16="http://schemas.microsoft.com/office/drawing/2014/main" id="{ED8D295C-440C-746F-48AE-A28FD6A201DB}"/>
              </a:ext>
            </a:extLst>
          </p:cNvPr>
          <p:cNvSpPr txBox="1"/>
          <p:nvPr/>
        </p:nvSpPr>
        <p:spPr>
          <a:xfrm>
            <a:off x="-5645" y="4965909"/>
            <a:ext cx="9144000" cy="646331"/>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Die to self;  Die to all other gods/spirituality;   Die to cravings of the sinful heart.</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Born again into Jesus Christ.</a:t>
            </a:r>
          </a:p>
        </p:txBody>
      </p:sp>
      <p:sp>
        <p:nvSpPr>
          <p:cNvPr id="11" name="TextBox 10">
            <a:extLst>
              <a:ext uri="{FF2B5EF4-FFF2-40B4-BE49-F238E27FC236}">
                <a16:creationId xmlns:a16="http://schemas.microsoft.com/office/drawing/2014/main" id="{56D0F18D-45C8-67A5-DDE0-3E250B0CCB5E}"/>
              </a:ext>
            </a:extLst>
          </p:cNvPr>
          <p:cNvSpPr txBox="1"/>
          <p:nvPr/>
        </p:nvSpPr>
        <p:spPr>
          <a:xfrm>
            <a:off x="5875866" y="4665322"/>
            <a:ext cx="3364090" cy="369332"/>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We must be born again</a:t>
            </a:r>
          </a:p>
        </p:txBody>
      </p:sp>
      <p:cxnSp>
        <p:nvCxnSpPr>
          <p:cNvPr id="13" name="Straight Connector 12">
            <a:extLst>
              <a:ext uri="{FF2B5EF4-FFF2-40B4-BE49-F238E27FC236}">
                <a16:creationId xmlns:a16="http://schemas.microsoft.com/office/drawing/2014/main" id="{5F1058BB-A0CF-B4B9-EE98-82881807358A}"/>
              </a:ext>
            </a:extLst>
          </p:cNvPr>
          <p:cNvCxnSpPr>
            <a:cxnSpLocks/>
          </p:cNvCxnSpPr>
          <p:nvPr/>
        </p:nvCxnSpPr>
        <p:spPr>
          <a:xfrm>
            <a:off x="310444" y="4653780"/>
            <a:ext cx="85202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7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F6409-CE2A-3DD1-DB91-A85775FFBF61}"/>
              </a:ext>
            </a:extLst>
          </p:cNvPr>
          <p:cNvPicPr>
            <a:picLocks noChangeAspect="1"/>
          </p:cNvPicPr>
          <p:nvPr/>
        </p:nvPicPr>
        <p:blipFill>
          <a:blip r:embed="rId3"/>
          <a:stretch>
            <a:fillRect/>
          </a:stretch>
        </p:blipFill>
        <p:spPr>
          <a:xfrm>
            <a:off x="2325537" y="0"/>
            <a:ext cx="4492925" cy="5715000"/>
          </a:xfrm>
          <a:prstGeom prst="rect">
            <a:avLst/>
          </a:prstGeom>
        </p:spPr>
      </p:pic>
    </p:spTree>
    <p:extLst>
      <p:ext uri="{BB962C8B-B14F-4D97-AF65-F5344CB8AC3E}">
        <p14:creationId xmlns:p14="http://schemas.microsoft.com/office/powerpoint/2010/main" val="271592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62DE71-64C7-17B8-6C99-DA31A194757A}"/>
              </a:ext>
            </a:extLst>
          </p:cNvPr>
          <p:cNvPicPr>
            <a:picLocks noChangeAspect="1"/>
          </p:cNvPicPr>
          <p:nvPr/>
        </p:nvPicPr>
        <p:blipFill>
          <a:blip r:embed="rId3"/>
          <a:stretch>
            <a:fillRect/>
          </a:stretch>
        </p:blipFill>
        <p:spPr>
          <a:xfrm>
            <a:off x="0" y="0"/>
            <a:ext cx="3538306" cy="5715000"/>
          </a:xfrm>
          <a:prstGeom prst="rect">
            <a:avLst/>
          </a:prstGeom>
        </p:spPr>
      </p:pic>
      <p:pic>
        <p:nvPicPr>
          <p:cNvPr id="8" name="Picture 7">
            <a:extLst>
              <a:ext uri="{FF2B5EF4-FFF2-40B4-BE49-F238E27FC236}">
                <a16:creationId xmlns:a16="http://schemas.microsoft.com/office/drawing/2014/main" id="{71B2ECAE-9ADB-DBE0-A118-843252E97319}"/>
              </a:ext>
            </a:extLst>
          </p:cNvPr>
          <p:cNvPicPr>
            <a:picLocks noChangeAspect="1"/>
          </p:cNvPicPr>
          <p:nvPr/>
        </p:nvPicPr>
        <p:blipFill>
          <a:blip r:embed="rId4"/>
          <a:stretch>
            <a:fillRect/>
          </a:stretch>
        </p:blipFill>
        <p:spPr>
          <a:xfrm>
            <a:off x="3746008" y="1922104"/>
            <a:ext cx="2169600" cy="2759730"/>
          </a:xfrm>
          <a:prstGeom prst="rect">
            <a:avLst/>
          </a:prstGeom>
        </p:spPr>
      </p:pic>
    </p:spTree>
    <p:extLst>
      <p:ext uri="{BB962C8B-B14F-4D97-AF65-F5344CB8AC3E}">
        <p14:creationId xmlns:p14="http://schemas.microsoft.com/office/powerpoint/2010/main" val="387110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CA0C7A9D-7712-E475-2D6D-AB6E846A2F8E}"/>
              </a:ext>
            </a:extLst>
          </p:cNvPr>
          <p:cNvSpPr txBox="1"/>
          <p:nvPr/>
        </p:nvSpPr>
        <p:spPr>
          <a:xfrm>
            <a:off x="1" y="-4822"/>
            <a:ext cx="9143999" cy="5724644"/>
          </a:xfrm>
          <a:prstGeom prst="rect">
            <a:avLst/>
          </a:prstGeom>
          <a:solidFill>
            <a:schemeClr val="bg1"/>
          </a:solidFill>
        </p:spPr>
        <p:txBody>
          <a:bodyPr wrap="square" rtlCol="0">
            <a:spAutoFit/>
          </a:bodyPr>
          <a:lstStyle/>
          <a:p>
            <a:pPr>
              <a:buNone/>
            </a:pPr>
            <a:r>
              <a:rPr lang="en-AU" sz="1600" dirty="0">
                <a:solidFill>
                  <a:srgbClr val="000000"/>
                </a:solidFill>
                <a:effectLst/>
                <a:latin typeface="Comic Sans MS" panose="030F0902030302020204" pitchFamily="66" charset="0"/>
                <a:ea typeface="Times New Roman" panose="02020603050405020304" pitchFamily="18" charset="0"/>
              </a:rPr>
              <a:t>1 Kings 11: (ESV) </a:t>
            </a:r>
            <a:r>
              <a:rPr lang="en-AU" sz="1600" b="1" baseline="30000" dirty="0">
                <a:solidFill>
                  <a:srgbClr val="000000"/>
                </a:solidFill>
                <a:effectLst/>
                <a:latin typeface="Comic Sans MS" panose="030F0902030302020204" pitchFamily="66" charset="0"/>
                <a:ea typeface="Times New Roman" panose="02020603050405020304" pitchFamily="18" charset="0"/>
              </a:rPr>
              <a:t> </a:t>
            </a:r>
          </a:p>
          <a:p>
            <a:pPr>
              <a:buNone/>
            </a:pPr>
            <a:r>
              <a:rPr lang="en-AU" sz="1750" b="1" baseline="30000" dirty="0">
                <a:solidFill>
                  <a:srgbClr val="000000"/>
                </a:solidFill>
                <a:effectLst/>
                <a:latin typeface="Comic Sans MS" panose="030F0902030302020204" pitchFamily="66" charset="0"/>
                <a:ea typeface="Times New Roman" panose="02020603050405020304" pitchFamily="18" charset="0"/>
              </a:rPr>
              <a:t>3 </a:t>
            </a:r>
            <a:r>
              <a:rPr lang="en-AU" sz="1750" dirty="0">
                <a:solidFill>
                  <a:srgbClr val="000000"/>
                </a:solidFill>
                <a:effectLst/>
                <a:latin typeface="Comic Sans MS" panose="030F0902030302020204" pitchFamily="66" charset="0"/>
                <a:ea typeface="Times New Roman" panose="02020603050405020304" pitchFamily="18" charset="0"/>
              </a:rPr>
              <a:t>He had 700 wives, who were princesses, and 300 concubines.  And his wives turned away his heart.  </a:t>
            </a:r>
            <a:r>
              <a:rPr lang="en-AU" sz="1750" b="1" baseline="30000" dirty="0">
                <a:solidFill>
                  <a:srgbClr val="000000"/>
                </a:solidFill>
                <a:effectLst/>
                <a:latin typeface="Comic Sans MS" panose="030F0902030302020204" pitchFamily="66" charset="0"/>
                <a:ea typeface="Times New Roman" panose="02020603050405020304" pitchFamily="18" charset="0"/>
              </a:rPr>
              <a:t>4 </a:t>
            </a:r>
            <a:r>
              <a:rPr lang="en-AU" sz="1750" dirty="0">
                <a:solidFill>
                  <a:srgbClr val="000000"/>
                </a:solidFill>
                <a:effectLst/>
                <a:latin typeface="Comic Sans MS" panose="030F0902030302020204" pitchFamily="66" charset="0"/>
                <a:ea typeface="Times New Roman" panose="02020603050405020304" pitchFamily="18" charset="0"/>
              </a:rPr>
              <a:t>For when Solomon was old his wives turned away his heart after other gods, and his heart was not wholly true to the </a:t>
            </a:r>
            <a:r>
              <a:rPr lang="en-AU" sz="1750" cap="small" dirty="0">
                <a:solidFill>
                  <a:srgbClr val="000000"/>
                </a:solidFill>
                <a:effectLst/>
                <a:latin typeface="Comic Sans MS" panose="030F0902030302020204" pitchFamily="66" charset="0"/>
                <a:ea typeface="Times New Roman" panose="02020603050405020304" pitchFamily="18" charset="0"/>
              </a:rPr>
              <a:t>Lord</a:t>
            </a:r>
            <a:r>
              <a:rPr lang="en-AU" sz="1750" dirty="0">
                <a:solidFill>
                  <a:srgbClr val="000000"/>
                </a:solidFill>
                <a:effectLst/>
                <a:latin typeface="Comic Sans MS" panose="030F0902030302020204" pitchFamily="66" charset="0"/>
                <a:ea typeface="Times New Roman" panose="02020603050405020304" pitchFamily="18" charset="0"/>
              </a:rPr>
              <a:t> his God, as was the heart of David his father.  </a:t>
            </a:r>
            <a:r>
              <a:rPr lang="en-AU" sz="1750" b="1" baseline="30000" dirty="0">
                <a:solidFill>
                  <a:srgbClr val="000000"/>
                </a:solidFill>
                <a:effectLst/>
                <a:latin typeface="Comic Sans MS" panose="030F0902030302020204" pitchFamily="66" charset="0"/>
                <a:ea typeface="Times New Roman" panose="02020603050405020304" pitchFamily="18" charset="0"/>
              </a:rPr>
              <a:t>5 </a:t>
            </a:r>
            <a:r>
              <a:rPr lang="en-AU" sz="1750" dirty="0">
                <a:solidFill>
                  <a:srgbClr val="000000"/>
                </a:solidFill>
                <a:effectLst/>
                <a:latin typeface="Comic Sans MS" panose="030F0902030302020204" pitchFamily="66" charset="0"/>
                <a:ea typeface="Times New Roman" panose="02020603050405020304" pitchFamily="18" charset="0"/>
              </a:rPr>
              <a:t>For Solomon went after Ashtoreth the goddess of the Sidonians, and after Milcom the abomination of the Ammonites.  </a:t>
            </a:r>
            <a:r>
              <a:rPr lang="en-AU" sz="1750" b="1" baseline="30000" dirty="0">
                <a:solidFill>
                  <a:srgbClr val="000000"/>
                </a:solidFill>
                <a:effectLst/>
                <a:latin typeface="Comic Sans MS" panose="030F0902030302020204" pitchFamily="66" charset="0"/>
                <a:ea typeface="Times New Roman" panose="02020603050405020304" pitchFamily="18" charset="0"/>
              </a:rPr>
              <a:t>6 </a:t>
            </a:r>
            <a:r>
              <a:rPr lang="en-AU" sz="1750" dirty="0">
                <a:solidFill>
                  <a:srgbClr val="000000"/>
                </a:solidFill>
                <a:effectLst/>
                <a:latin typeface="Comic Sans MS" panose="030F0902030302020204" pitchFamily="66" charset="0"/>
                <a:ea typeface="Times New Roman" panose="02020603050405020304" pitchFamily="18" charset="0"/>
              </a:rPr>
              <a:t>So Solomon did what was evil in the sight of the </a:t>
            </a:r>
            <a:r>
              <a:rPr lang="en-AU" sz="1750" cap="small" dirty="0">
                <a:solidFill>
                  <a:srgbClr val="000000"/>
                </a:solidFill>
                <a:effectLst/>
                <a:latin typeface="Comic Sans MS" panose="030F0902030302020204" pitchFamily="66" charset="0"/>
                <a:ea typeface="Times New Roman" panose="02020603050405020304" pitchFamily="18" charset="0"/>
              </a:rPr>
              <a:t>Lord</a:t>
            </a:r>
            <a:r>
              <a:rPr lang="en-AU" sz="1750" dirty="0">
                <a:solidFill>
                  <a:srgbClr val="000000"/>
                </a:solidFill>
                <a:effectLst/>
                <a:latin typeface="Comic Sans MS" panose="030F0902030302020204" pitchFamily="66" charset="0"/>
                <a:ea typeface="Times New Roman" panose="02020603050405020304" pitchFamily="18" charset="0"/>
              </a:rPr>
              <a:t> and did not wholly follow the </a:t>
            </a:r>
            <a:r>
              <a:rPr lang="en-AU" sz="1750" cap="small" dirty="0">
                <a:solidFill>
                  <a:srgbClr val="000000"/>
                </a:solidFill>
                <a:effectLst/>
                <a:latin typeface="Comic Sans MS" panose="030F0902030302020204" pitchFamily="66" charset="0"/>
                <a:ea typeface="Times New Roman" panose="02020603050405020304" pitchFamily="18" charset="0"/>
              </a:rPr>
              <a:t>Lord</a:t>
            </a:r>
            <a:r>
              <a:rPr lang="en-AU" sz="1750" dirty="0">
                <a:solidFill>
                  <a:srgbClr val="000000"/>
                </a:solidFill>
                <a:effectLst/>
                <a:latin typeface="Comic Sans MS" panose="030F0902030302020204" pitchFamily="66" charset="0"/>
                <a:ea typeface="Times New Roman" panose="02020603050405020304" pitchFamily="18" charset="0"/>
              </a:rPr>
              <a:t>, as David his father had done.  </a:t>
            </a:r>
            <a:r>
              <a:rPr lang="en-AU" sz="1750" b="1" baseline="30000" dirty="0">
                <a:solidFill>
                  <a:srgbClr val="000000"/>
                </a:solidFill>
                <a:effectLst/>
                <a:latin typeface="Comic Sans MS" panose="030F0902030302020204" pitchFamily="66" charset="0"/>
                <a:ea typeface="Times New Roman" panose="02020603050405020304" pitchFamily="18" charset="0"/>
              </a:rPr>
              <a:t>7 </a:t>
            </a:r>
            <a:r>
              <a:rPr lang="en-AU" sz="1750" dirty="0">
                <a:solidFill>
                  <a:srgbClr val="000000"/>
                </a:solidFill>
                <a:effectLst/>
                <a:latin typeface="Comic Sans MS" panose="030F0902030302020204" pitchFamily="66" charset="0"/>
                <a:ea typeface="Times New Roman" panose="02020603050405020304" pitchFamily="18" charset="0"/>
              </a:rPr>
              <a:t>Then Solomon built a high place for Chemosh the abomination of Moab, and for Molech the abomination of the Ammonites, on the mountain east of Jerusalem.  </a:t>
            </a:r>
            <a:r>
              <a:rPr lang="en-AU" sz="1750" b="1" baseline="30000" dirty="0">
                <a:solidFill>
                  <a:srgbClr val="000000"/>
                </a:solidFill>
                <a:effectLst/>
                <a:latin typeface="Comic Sans MS" panose="030F0902030302020204" pitchFamily="66" charset="0"/>
                <a:ea typeface="Times New Roman" panose="02020603050405020304" pitchFamily="18" charset="0"/>
              </a:rPr>
              <a:t>8 </a:t>
            </a:r>
            <a:r>
              <a:rPr lang="en-AU" sz="1750" dirty="0">
                <a:solidFill>
                  <a:srgbClr val="000000"/>
                </a:solidFill>
                <a:effectLst/>
                <a:latin typeface="Comic Sans MS" panose="030F0902030302020204" pitchFamily="66" charset="0"/>
                <a:ea typeface="Times New Roman" panose="02020603050405020304" pitchFamily="18" charset="0"/>
              </a:rPr>
              <a:t>And so he did for all his foreign wives, who made offerings and sacrificed to their gods.  </a:t>
            </a:r>
            <a:endParaRPr lang="en-AU" sz="1750" dirty="0">
              <a:solidFill>
                <a:srgbClr val="000000"/>
              </a:solidFill>
              <a:effectLst/>
              <a:latin typeface="Times New Roman" panose="02020603050405020304" pitchFamily="18" charset="0"/>
              <a:ea typeface="Times New Roman" panose="02020603050405020304" pitchFamily="18" charset="0"/>
            </a:endParaRPr>
          </a:p>
          <a:p>
            <a:pPr>
              <a:buNone/>
            </a:pPr>
            <a:r>
              <a:rPr lang="en-AU" sz="1750" b="1" baseline="3000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9 </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And the </a:t>
            </a:r>
            <a:r>
              <a:rPr lang="en-AU" sz="1750" cap="small"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Lord</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 was angry with Solomon, because his heart had turned away from the </a:t>
            </a:r>
            <a:r>
              <a:rPr lang="en-AU" sz="1750" cap="small"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Lord</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 the God of Israel, who had appeared to him twice </a:t>
            </a:r>
            <a:r>
              <a:rPr lang="en-AU" sz="1750" b="1" baseline="3000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10 </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and had commanded him concerning this thing, that he should not go after other gods.  But he did not keep what the </a:t>
            </a:r>
            <a:r>
              <a:rPr lang="en-AU" sz="1750" cap="small"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Lord</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 commanded.  </a:t>
            </a:r>
            <a:r>
              <a:rPr lang="en-AU" sz="1750" b="1" baseline="3000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11 </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Therefore the </a:t>
            </a:r>
            <a:r>
              <a:rPr lang="en-AU" sz="1750" cap="small"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Lord</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 said to Solomon, “Since this has been your practice and you have not kept my covenant and my statutes that I have commanded you, I will surely tear the kingdom from you and will give it to your servant.  </a:t>
            </a:r>
            <a:r>
              <a:rPr lang="en-AU" sz="1750" b="1" baseline="3000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12 </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Yet for the sake of David your father I will not do it in your days, but I will tear it out of the hand of your son.  </a:t>
            </a:r>
            <a:r>
              <a:rPr lang="en-AU" sz="1750" b="1" baseline="3000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13 </a:t>
            </a:r>
            <a:r>
              <a:rPr lang="en-AU" sz="1750" dirty="0">
                <a:solidFill>
                  <a:srgbClr val="000000"/>
                </a:solidFill>
                <a:effectLst/>
                <a:latin typeface="Comic Sans MS" panose="030F0902030302020204" pitchFamily="66" charset="0"/>
                <a:ea typeface="Times New Roman" panose="02020603050405020304" pitchFamily="18" charset="0"/>
                <a:cs typeface="Times New Roman" panose="02020603050405020304" pitchFamily="18" charset="0"/>
              </a:rPr>
              <a:t>However, I will not tear away all the kingdom, but I will give one tribe to your son, for the sake of David my servant and for the sake of Jerusalem that I have chosen.”</a:t>
            </a:r>
            <a:r>
              <a:rPr lang="en-AU" sz="1750" dirty="0">
                <a:effectLst/>
              </a:rPr>
              <a:t> </a:t>
            </a:r>
            <a:endParaRPr lang="en-AU" sz="175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071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46637C-3D4C-A5F7-81C9-430105A25FDD}"/>
              </a:ext>
            </a:extLst>
          </p:cNvPr>
          <p:cNvPicPr>
            <a:picLocks noChangeAspect="1"/>
          </p:cNvPicPr>
          <p:nvPr/>
        </p:nvPicPr>
        <p:blipFill>
          <a:blip r:embed="rId3"/>
          <a:stretch>
            <a:fillRect/>
          </a:stretch>
        </p:blipFill>
        <p:spPr>
          <a:xfrm>
            <a:off x="2129692" y="0"/>
            <a:ext cx="4884615" cy="5715000"/>
          </a:xfrm>
          <a:prstGeom prst="rect">
            <a:avLst/>
          </a:prstGeom>
        </p:spPr>
      </p:pic>
    </p:spTree>
    <p:extLst>
      <p:ext uri="{BB962C8B-B14F-4D97-AF65-F5344CB8AC3E}">
        <p14:creationId xmlns:p14="http://schemas.microsoft.com/office/powerpoint/2010/main" val="306684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FDB683-31C3-BC82-DEA3-854F42C37D1C}"/>
              </a:ext>
            </a:extLst>
          </p:cNvPr>
          <p:cNvPicPr>
            <a:picLocks noChangeAspect="1"/>
          </p:cNvPicPr>
          <p:nvPr/>
        </p:nvPicPr>
        <p:blipFill>
          <a:blip r:embed="rId3"/>
          <a:stretch>
            <a:fillRect/>
          </a:stretch>
        </p:blipFill>
        <p:spPr>
          <a:xfrm>
            <a:off x="765383" y="0"/>
            <a:ext cx="7613233" cy="5715000"/>
          </a:xfrm>
          <a:prstGeom prst="rect">
            <a:avLst/>
          </a:prstGeom>
        </p:spPr>
      </p:pic>
    </p:spTree>
    <p:extLst>
      <p:ext uri="{BB962C8B-B14F-4D97-AF65-F5344CB8AC3E}">
        <p14:creationId xmlns:p14="http://schemas.microsoft.com/office/powerpoint/2010/main" val="142385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CA0C7A9D-7712-E475-2D6D-AB6E846A2F8E}"/>
              </a:ext>
            </a:extLst>
          </p:cNvPr>
          <p:cNvSpPr txBox="1"/>
          <p:nvPr/>
        </p:nvSpPr>
        <p:spPr>
          <a:xfrm>
            <a:off x="0" y="623122"/>
            <a:ext cx="9143999" cy="2862322"/>
          </a:xfrm>
          <a:prstGeom prst="rect">
            <a:avLst/>
          </a:prstGeom>
          <a:solidFill>
            <a:schemeClr val="bg1"/>
          </a:solidFill>
        </p:spPr>
        <p:txBody>
          <a:bodyPr wrap="square" rtlCol="0">
            <a:spAutoFit/>
          </a:bodyPr>
          <a:lstStyle/>
          <a:p>
            <a:r>
              <a:rPr lang="en-AU" dirty="0">
                <a:latin typeface="Comic Sans MS" panose="030F0902030302020204" pitchFamily="66" charset="0"/>
              </a:rPr>
              <a:t>Nehemiah 2: (ESV) </a:t>
            </a:r>
          </a:p>
          <a:p>
            <a:endParaRPr lang="en-AU" dirty="0">
              <a:latin typeface="Comic Sans MS" panose="030F0902030302020204" pitchFamily="66" charset="0"/>
            </a:endParaRPr>
          </a:p>
          <a:p>
            <a:r>
              <a:rPr lang="en-AU" b="1" baseline="30000" dirty="0">
                <a:latin typeface="Comic Sans MS" panose="030F0902030302020204" pitchFamily="66" charset="0"/>
              </a:rPr>
              <a:t>3 </a:t>
            </a:r>
            <a:r>
              <a:rPr lang="en-AU" dirty="0">
                <a:latin typeface="Comic Sans MS" panose="030F0902030302020204" pitchFamily="66" charset="0"/>
              </a:rPr>
              <a:t>I said to the king, “Let the king live forever!  Why should not my face be sad, when the city, the place of my fathers’ graves, lies in ruins, and its gates have been destroyed by fire?”  </a:t>
            </a:r>
            <a:r>
              <a:rPr lang="en-AU" b="1" baseline="30000" dirty="0">
                <a:latin typeface="Comic Sans MS" panose="030F0902030302020204" pitchFamily="66" charset="0"/>
              </a:rPr>
              <a:t>4 </a:t>
            </a:r>
            <a:r>
              <a:rPr lang="en-AU" dirty="0">
                <a:latin typeface="Comic Sans MS" panose="030F0902030302020204" pitchFamily="66" charset="0"/>
              </a:rPr>
              <a:t>Then the king said to me, “What are you requesting?”  So I prayed to the God of heaven.  </a:t>
            </a:r>
            <a:r>
              <a:rPr lang="en-AU" b="1" baseline="30000" dirty="0">
                <a:latin typeface="Comic Sans MS" panose="030F0902030302020204" pitchFamily="66" charset="0"/>
              </a:rPr>
              <a:t>5 </a:t>
            </a:r>
            <a:r>
              <a:rPr lang="en-AU" dirty="0">
                <a:latin typeface="Comic Sans MS" panose="030F0902030302020204" pitchFamily="66" charset="0"/>
              </a:rPr>
              <a:t>And I said to the king, “If it pleases the king, and if your servant has found favour in your sight, that you send me to Judah, to the city of my fathers’ graves, that I may rebuild it.”  </a:t>
            </a:r>
            <a:r>
              <a:rPr lang="en-AU" b="1" baseline="30000" dirty="0">
                <a:latin typeface="Comic Sans MS" panose="030F0902030302020204" pitchFamily="66" charset="0"/>
              </a:rPr>
              <a:t>6 </a:t>
            </a:r>
            <a:r>
              <a:rPr lang="en-AU" dirty="0">
                <a:latin typeface="Comic Sans MS" panose="030F0902030302020204" pitchFamily="66" charset="0"/>
              </a:rPr>
              <a:t>And the king said to me (the queen sitting beside him), “How long will you be gone, and when will you return?”  So it pleased the king to send me when I had given him a time. </a:t>
            </a:r>
            <a:endParaRPr lang="en-AU" sz="1750" dirty="0">
              <a:solidFill>
                <a:srgbClr val="000000"/>
              </a:solidFill>
              <a:effectLst/>
              <a:latin typeface="Comic Sans MS" panose="030F0902030302020204" pitchFamily="66" charset="0"/>
              <a:ea typeface="Times New Roman" panose="02020603050405020304" pitchFamily="18" charset="0"/>
            </a:endParaRPr>
          </a:p>
        </p:txBody>
      </p:sp>
      <p:sp>
        <p:nvSpPr>
          <p:cNvPr id="2" name="TextBox 1">
            <a:extLst>
              <a:ext uri="{FF2B5EF4-FFF2-40B4-BE49-F238E27FC236}">
                <a16:creationId xmlns:a16="http://schemas.microsoft.com/office/drawing/2014/main" id="{4296F789-BA32-1642-C9CB-3CE68D366A40}"/>
              </a:ext>
            </a:extLst>
          </p:cNvPr>
          <p:cNvSpPr txBox="1"/>
          <p:nvPr/>
        </p:nvSpPr>
        <p:spPr>
          <a:xfrm>
            <a:off x="0" y="0"/>
            <a:ext cx="9144001"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Judah restored to their land (Southern Kingdom).  Now determined to remain loyal to God.</a:t>
            </a:r>
          </a:p>
        </p:txBody>
      </p:sp>
    </p:spTree>
    <p:extLst>
      <p:ext uri="{BB962C8B-B14F-4D97-AF65-F5344CB8AC3E}">
        <p14:creationId xmlns:p14="http://schemas.microsoft.com/office/powerpoint/2010/main" val="5741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CA0C7A9D-7712-E475-2D6D-AB6E846A2F8E}"/>
              </a:ext>
            </a:extLst>
          </p:cNvPr>
          <p:cNvSpPr txBox="1"/>
          <p:nvPr/>
        </p:nvSpPr>
        <p:spPr>
          <a:xfrm>
            <a:off x="0" y="1651464"/>
            <a:ext cx="9143999" cy="4247317"/>
          </a:xfrm>
          <a:prstGeom prst="rect">
            <a:avLst/>
          </a:prstGeom>
          <a:solidFill>
            <a:schemeClr val="bg1"/>
          </a:solidFill>
        </p:spPr>
        <p:txBody>
          <a:bodyPr wrap="square" rtlCol="0">
            <a:spAutoFit/>
          </a:bodyPr>
          <a:lstStyle/>
          <a:p>
            <a:pPr>
              <a:buNone/>
            </a:pPr>
            <a:r>
              <a:rPr lang="en-AU" dirty="0">
                <a:solidFill>
                  <a:srgbClr val="000000"/>
                </a:solidFill>
                <a:latin typeface="Comic Sans MS" panose="030F0902030302020204" pitchFamily="66" charset="0"/>
                <a:ea typeface="Times New Roman" panose="02020603050405020304" pitchFamily="18" charset="0"/>
              </a:rPr>
              <a:t>2 Kings 17 (ESV)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b="1" baseline="30000" dirty="0">
                <a:solidFill>
                  <a:srgbClr val="000000"/>
                </a:solidFill>
                <a:latin typeface="Comic Sans MS" panose="030F0902030302020204" pitchFamily="66" charset="0"/>
                <a:ea typeface="Times New Roman" panose="02020603050405020304" pitchFamily="18" charset="0"/>
              </a:rPr>
              <a:t>24 </a:t>
            </a:r>
            <a:r>
              <a:rPr lang="en-AU" dirty="0">
                <a:solidFill>
                  <a:srgbClr val="000000"/>
                </a:solidFill>
                <a:latin typeface="Comic Sans MS" panose="030F0902030302020204" pitchFamily="66" charset="0"/>
                <a:ea typeface="Times New Roman" panose="02020603050405020304" pitchFamily="18" charset="0"/>
              </a:rPr>
              <a:t>And the king of Assyria brought people from Babylon, </a:t>
            </a:r>
            <a:r>
              <a:rPr lang="en-AU" dirty="0" err="1">
                <a:solidFill>
                  <a:srgbClr val="000000"/>
                </a:solidFill>
                <a:latin typeface="Comic Sans MS" panose="030F0902030302020204" pitchFamily="66" charset="0"/>
                <a:ea typeface="Times New Roman" panose="02020603050405020304" pitchFamily="18" charset="0"/>
              </a:rPr>
              <a:t>Cuthah</a:t>
            </a:r>
            <a:r>
              <a:rPr lang="en-AU" dirty="0">
                <a:solidFill>
                  <a:srgbClr val="000000"/>
                </a:solidFill>
                <a:latin typeface="Comic Sans MS" panose="030F0902030302020204" pitchFamily="66" charset="0"/>
                <a:ea typeface="Times New Roman" panose="02020603050405020304" pitchFamily="18" charset="0"/>
              </a:rPr>
              <a:t>, Avva, Hamath, and Sepharvaim, and placed them in the cities of Samaria </a:t>
            </a:r>
            <a:r>
              <a:rPr lang="en-AU" b="1" u="sng" dirty="0">
                <a:solidFill>
                  <a:srgbClr val="000000"/>
                </a:solidFill>
                <a:latin typeface="Comic Sans MS" panose="030F0902030302020204" pitchFamily="66" charset="0"/>
                <a:ea typeface="Times New Roman" panose="02020603050405020304" pitchFamily="18" charset="0"/>
              </a:rPr>
              <a:t>instead</a:t>
            </a:r>
            <a:r>
              <a:rPr lang="en-AU" dirty="0">
                <a:solidFill>
                  <a:srgbClr val="000000"/>
                </a:solidFill>
                <a:latin typeface="Comic Sans MS" panose="030F0902030302020204" pitchFamily="66" charset="0"/>
                <a:ea typeface="Times New Roman" panose="02020603050405020304" pitchFamily="18" charset="0"/>
              </a:rPr>
              <a:t> of the people of Israel.  And </a:t>
            </a:r>
            <a:r>
              <a:rPr lang="en-AU" b="1" u="sng" dirty="0">
                <a:solidFill>
                  <a:srgbClr val="000000"/>
                </a:solidFill>
                <a:latin typeface="Comic Sans MS" panose="030F0902030302020204" pitchFamily="66" charset="0"/>
                <a:ea typeface="Times New Roman" panose="02020603050405020304" pitchFamily="18" charset="0"/>
              </a:rPr>
              <a:t>they</a:t>
            </a:r>
            <a:r>
              <a:rPr lang="en-AU" dirty="0">
                <a:solidFill>
                  <a:srgbClr val="000000"/>
                </a:solidFill>
                <a:latin typeface="Comic Sans MS" panose="030F0902030302020204" pitchFamily="66" charset="0"/>
                <a:ea typeface="Times New Roman" panose="02020603050405020304" pitchFamily="18" charset="0"/>
              </a:rPr>
              <a:t> took possession of Samaria and lived in its cities.  </a:t>
            </a:r>
            <a:r>
              <a:rPr lang="en-AU" b="1" baseline="30000" dirty="0">
                <a:solidFill>
                  <a:srgbClr val="000000"/>
                </a:solidFill>
                <a:latin typeface="Comic Sans MS" panose="030F0902030302020204" pitchFamily="66" charset="0"/>
                <a:ea typeface="Times New Roman" panose="02020603050405020304" pitchFamily="18" charset="0"/>
              </a:rPr>
              <a:t>25 </a:t>
            </a:r>
            <a:r>
              <a:rPr lang="en-AU" dirty="0">
                <a:solidFill>
                  <a:srgbClr val="000000"/>
                </a:solidFill>
                <a:latin typeface="Comic Sans MS" panose="030F0902030302020204" pitchFamily="66" charset="0"/>
                <a:ea typeface="Times New Roman" panose="02020603050405020304" pitchFamily="18" charset="0"/>
              </a:rPr>
              <a:t>And at the beginning of their dwelling there, they did not fear the </a:t>
            </a:r>
            <a:r>
              <a:rPr lang="en-AU" cap="small" dirty="0">
                <a:solidFill>
                  <a:srgbClr val="000000"/>
                </a:solidFill>
                <a:latin typeface="Comic Sans MS" panose="030F0902030302020204" pitchFamily="66" charset="0"/>
                <a:ea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rPr>
              <a:t>.  Therefore the </a:t>
            </a:r>
            <a:r>
              <a:rPr lang="en-AU" cap="small" dirty="0">
                <a:solidFill>
                  <a:srgbClr val="000000"/>
                </a:solidFill>
                <a:latin typeface="Comic Sans MS" panose="030F0902030302020204" pitchFamily="66" charset="0"/>
                <a:ea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rPr>
              <a:t> sent lions among them, which killed some of them.  </a:t>
            </a:r>
            <a:r>
              <a:rPr lang="en-AU" b="1" baseline="30000" dirty="0">
                <a:solidFill>
                  <a:srgbClr val="000000"/>
                </a:solidFill>
                <a:latin typeface="Comic Sans MS" panose="030F0902030302020204" pitchFamily="66" charset="0"/>
                <a:ea typeface="Times New Roman" panose="02020603050405020304" pitchFamily="18" charset="0"/>
              </a:rPr>
              <a:t>26 </a:t>
            </a:r>
            <a:r>
              <a:rPr lang="en-AU" dirty="0">
                <a:solidFill>
                  <a:srgbClr val="000000"/>
                </a:solidFill>
                <a:latin typeface="Comic Sans MS" panose="030F0902030302020204" pitchFamily="66" charset="0"/>
                <a:ea typeface="Times New Roman" panose="02020603050405020304" pitchFamily="18" charset="0"/>
              </a:rPr>
              <a:t>So the king of Assyria was told, “The nations that you have carried away and placed in the cities of Samaria do not know the law of the god of the land.  Therefore he has sent lions among them, and behold, they are killing them, because they do not know the law of the god of the land.”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dirty="0">
                <a:solidFill>
                  <a:srgbClr val="000000"/>
                </a:solidFill>
                <a:latin typeface="Comic Sans MS" panose="030F0902030302020204" pitchFamily="66" charset="0"/>
                <a:ea typeface="Times New Roman" panose="02020603050405020304" pitchFamily="18" charset="0"/>
              </a:rPr>
              <a:t> </a:t>
            </a:r>
            <a:endParaRPr lang="en-AU" dirty="0">
              <a:solidFill>
                <a:srgbClr val="000000"/>
              </a:solidFill>
              <a:latin typeface="Times New Roman" panose="02020603050405020304" pitchFamily="18" charset="0"/>
              <a:ea typeface="Times New Roman" panose="02020603050405020304" pitchFamily="18" charset="0"/>
            </a:endParaRPr>
          </a:p>
          <a:p>
            <a:pPr>
              <a:buNone/>
            </a:pPr>
            <a:r>
              <a:rPr lang="en-AU" b="1" baseline="30000"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27 </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Then the king of Assyria commanded, “Send there one of the priests whom you carried away from there, and let him go and dwell there and teach them the law of the god of the land.”  </a:t>
            </a:r>
            <a:r>
              <a:rPr lang="en-AU" b="1" baseline="30000"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28 </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So one of the priests whom they had carried away from Samaria came and lived in Bethel and taught them how they should fear the </a:t>
            </a:r>
            <a:r>
              <a:rPr lang="en-AU" cap="small"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 </a:t>
            </a:r>
            <a:endParaRPr lang="en-AU" sz="1750" dirty="0">
              <a:solidFill>
                <a:srgbClr val="000000"/>
              </a:solidFill>
              <a:effectLst/>
              <a:latin typeface="Comic Sans MS" panose="030F0902030302020204" pitchFamily="66" charset="0"/>
              <a:ea typeface="Times New Roman" panose="02020603050405020304" pitchFamily="18" charset="0"/>
            </a:endParaRPr>
          </a:p>
        </p:txBody>
      </p:sp>
      <p:sp>
        <p:nvSpPr>
          <p:cNvPr id="2" name="TextBox 1">
            <a:extLst>
              <a:ext uri="{FF2B5EF4-FFF2-40B4-BE49-F238E27FC236}">
                <a16:creationId xmlns:a16="http://schemas.microsoft.com/office/drawing/2014/main" id="{4296F789-BA32-1642-C9CB-3CE68D366A40}"/>
              </a:ext>
            </a:extLst>
          </p:cNvPr>
          <p:cNvSpPr txBox="1"/>
          <p:nvPr/>
        </p:nvSpPr>
        <p:spPr>
          <a:xfrm>
            <a:off x="0" y="0"/>
            <a:ext cx="9144001"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Judah restored to their land (Southern Kingdom).  Now determined to remain loyal to God.</a:t>
            </a:r>
          </a:p>
        </p:txBody>
      </p:sp>
      <p:sp>
        <p:nvSpPr>
          <p:cNvPr id="3" name="TextBox 2">
            <a:extLst>
              <a:ext uri="{FF2B5EF4-FFF2-40B4-BE49-F238E27FC236}">
                <a16:creationId xmlns:a16="http://schemas.microsoft.com/office/drawing/2014/main" id="{5AA9170B-47F6-150F-E1ED-22D77C94AA56}"/>
              </a:ext>
            </a:extLst>
          </p:cNvPr>
          <p:cNvSpPr txBox="1"/>
          <p:nvPr/>
        </p:nvSpPr>
        <p:spPr>
          <a:xfrm>
            <a:off x="1" y="728134"/>
            <a:ext cx="2178756" cy="369332"/>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0"/>
              </a:spcAft>
              <a:buClrTx/>
              <a:buSzTx/>
              <a:tabLst/>
              <a:defRPr/>
            </a:pPr>
            <a:r>
              <a:rPr lang="en-AU" dirty="0">
                <a:solidFill>
                  <a:srgbClr val="FFFF00"/>
                </a:solidFill>
                <a:latin typeface="Times New Roman" panose="02020603050405020304" pitchFamily="18" charset="0"/>
                <a:cs typeface="Times New Roman" panose="02020603050405020304" pitchFamily="18" charset="0"/>
              </a:rPr>
              <a:t>Israel in the North:</a:t>
            </a:r>
          </a:p>
        </p:txBody>
      </p:sp>
      <p:sp>
        <p:nvSpPr>
          <p:cNvPr id="4" name="TextBox 3">
            <a:extLst>
              <a:ext uri="{FF2B5EF4-FFF2-40B4-BE49-F238E27FC236}">
                <a16:creationId xmlns:a16="http://schemas.microsoft.com/office/drawing/2014/main" id="{005EA1E5-356A-3091-F8B5-33B432D0EAAC}"/>
              </a:ext>
            </a:extLst>
          </p:cNvPr>
          <p:cNvSpPr txBox="1"/>
          <p:nvPr/>
        </p:nvSpPr>
        <p:spPr>
          <a:xfrm>
            <a:off x="1857023" y="728134"/>
            <a:ext cx="7286977" cy="923330"/>
          </a:xfrm>
          <a:prstGeom prst="rect">
            <a:avLst/>
          </a:prstGeom>
          <a:noFill/>
        </p:spPr>
        <p:txBody>
          <a:bodyPr wrap="square" rtlCol="0">
            <a:spAutoFit/>
          </a:bodyPr>
          <a:lstStyle/>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Most people taken away into captivity by Assyria;</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Assyria re-populates the land with other peoples of other gods.</a:t>
            </a:r>
          </a:p>
          <a:p>
            <a:pPr marL="180975" lvl="0" indent="-180975">
              <a:buFont typeface="Arial" panose="020B0604020202020204" pitchFamily="34" charset="0"/>
              <a:buChar char="•"/>
              <a:defRPr/>
            </a:pPr>
            <a:r>
              <a:rPr lang="en-AU" dirty="0">
                <a:solidFill>
                  <a:prstClr val="white"/>
                </a:solidFill>
                <a:latin typeface="Times New Roman" panose="02020603050405020304" pitchFamily="18" charset="0"/>
                <a:cs typeface="Times New Roman" panose="02020603050405020304" pitchFamily="18" charset="0"/>
              </a:rPr>
              <a:t>Introduce worship of YHWH along with their continuing idolatry.</a:t>
            </a:r>
          </a:p>
        </p:txBody>
      </p:sp>
    </p:spTree>
    <p:extLst>
      <p:ext uri="{BB962C8B-B14F-4D97-AF65-F5344CB8AC3E}">
        <p14:creationId xmlns:p14="http://schemas.microsoft.com/office/powerpoint/2010/main" val="6023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CA0C7A9D-7712-E475-2D6D-AB6E846A2F8E}"/>
              </a:ext>
            </a:extLst>
          </p:cNvPr>
          <p:cNvSpPr txBox="1"/>
          <p:nvPr/>
        </p:nvSpPr>
        <p:spPr>
          <a:xfrm>
            <a:off x="1" y="-8003"/>
            <a:ext cx="9143999" cy="4247317"/>
          </a:xfrm>
          <a:prstGeom prst="rect">
            <a:avLst/>
          </a:prstGeom>
          <a:solidFill>
            <a:schemeClr val="bg1"/>
          </a:solidFill>
        </p:spPr>
        <p:txBody>
          <a:bodyPr wrap="square" rtlCol="0">
            <a:spAutoFit/>
          </a:bodyPr>
          <a:lstStyle/>
          <a:p>
            <a:pPr indent="152400">
              <a:buNone/>
            </a:pPr>
            <a:r>
              <a:rPr lang="en-AU" b="1" baseline="30000" dirty="0">
                <a:solidFill>
                  <a:srgbClr val="000000"/>
                </a:solidFill>
                <a:latin typeface="Comic Sans MS" panose="030F0902030302020204" pitchFamily="66" charset="0"/>
                <a:ea typeface="Times New Roman" panose="02020603050405020304" pitchFamily="18" charset="0"/>
              </a:rPr>
              <a:t>29 </a:t>
            </a:r>
            <a:r>
              <a:rPr lang="en-AU" dirty="0">
                <a:solidFill>
                  <a:srgbClr val="000000"/>
                </a:solidFill>
                <a:latin typeface="Comic Sans MS" panose="030F0902030302020204" pitchFamily="66" charset="0"/>
                <a:ea typeface="Times New Roman" panose="02020603050405020304" pitchFamily="18" charset="0"/>
              </a:rPr>
              <a:t>But every nation still made gods of its own and put them in the shrines of the high places that the Samaritans had made, every nation in the cities in which they lived.  </a:t>
            </a:r>
            <a:r>
              <a:rPr lang="en-AU" b="1" baseline="30000" dirty="0">
                <a:solidFill>
                  <a:srgbClr val="000000"/>
                </a:solidFill>
                <a:latin typeface="Comic Sans MS" panose="030F0902030302020204" pitchFamily="66" charset="0"/>
                <a:ea typeface="Times New Roman" panose="02020603050405020304" pitchFamily="18" charset="0"/>
              </a:rPr>
              <a:t>30 </a:t>
            </a:r>
            <a:r>
              <a:rPr lang="en-AU" dirty="0">
                <a:solidFill>
                  <a:srgbClr val="000000"/>
                </a:solidFill>
                <a:latin typeface="Comic Sans MS" panose="030F0902030302020204" pitchFamily="66" charset="0"/>
                <a:ea typeface="Times New Roman" panose="02020603050405020304" pitchFamily="18" charset="0"/>
              </a:rPr>
              <a:t>The men of Babylon made Succoth-</a:t>
            </a:r>
            <a:r>
              <a:rPr lang="en-AU" dirty="0" err="1">
                <a:solidFill>
                  <a:srgbClr val="000000"/>
                </a:solidFill>
                <a:latin typeface="Comic Sans MS" panose="030F0902030302020204" pitchFamily="66" charset="0"/>
                <a:ea typeface="Times New Roman" panose="02020603050405020304" pitchFamily="18" charset="0"/>
              </a:rPr>
              <a:t>benoth</a:t>
            </a:r>
            <a:r>
              <a:rPr lang="en-AU" dirty="0">
                <a:solidFill>
                  <a:srgbClr val="000000"/>
                </a:solidFill>
                <a:latin typeface="Comic Sans MS" panose="030F0902030302020204" pitchFamily="66" charset="0"/>
                <a:ea typeface="Times New Roman" panose="02020603050405020304" pitchFamily="18" charset="0"/>
              </a:rPr>
              <a:t>, the men of Cuth made Nergal, the men of Hamath made Ashima, </a:t>
            </a:r>
            <a:r>
              <a:rPr lang="en-AU" b="1" baseline="30000" dirty="0">
                <a:solidFill>
                  <a:srgbClr val="000000"/>
                </a:solidFill>
                <a:latin typeface="Comic Sans MS" panose="030F0902030302020204" pitchFamily="66" charset="0"/>
                <a:ea typeface="Times New Roman" panose="02020603050405020304" pitchFamily="18" charset="0"/>
              </a:rPr>
              <a:t>31 </a:t>
            </a:r>
            <a:r>
              <a:rPr lang="en-AU" dirty="0">
                <a:solidFill>
                  <a:srgbClr val="000000"/>
                </a:solidFill>
                <a:latin typeface="Comic Sans MS" panose="030F0902030302020204" pitchFamily="66" charset="0"/>
                <a:ea typeface="Times New Roman" panose="02020603050405020304" pitchFamily="18" charset="0"/>
              </a:rPr>
              <a:t>and the </a:t>
            </a:r>
            <a:r>
              <a:rPr lang="en-AU" dirty="0" err="1">
                <a:solidFill>
                  <a:srgbClr val="000000"/>
                </a:solidFill>
                <a:latin typeface="Comic Sans MS" panose="030F0902030302020204" pitchFamily="66" charset="0"/>
                <a:ea typeface="Times New Roman" panose="02020603050405020304" pitchFamily="18" charset="0"/>
              </a:rPr>
              <a:t>Avvites</a:t>
            </a:r>
            <a:r>
              <a:rPr lang="en-AU" dirty="0">
                <a:solidFill>
                  <a:srgbClr val="000000"/>
                </a:solidFill>
                <a:latin typeface="Comic Sans MS" panose="030F0902030302020204" pitchFamily="66" charset="0"/>
                <a:ea typeface="Times New Roman" panose="02020603050405020304" pitchFamily="18" charset="0"/>
              </a:rPr>
              <a:t> made Nibhaz and Tartak;  and the </a:t>
            </a:r>
            <a:r>
              <a:rPr lang="en-AU" dirty="0" err="1">
                <a:solidFill>
                  <a:srgbClr val="000000"/>
                </a:solidFill>
                <a:latin typeface="Comic Sans MS" panose="030F0902030302020204" pitchFamily="66" charset="0"/>
                <a:ea typeface="Times New Roman" panose="02020603050405020304" pitchFamily="18" charset="0"/>
              </a:rPr>
              <a:t>Sepharvites</a:t>
            </a:r>
            <a:r>
              <a:rPr lang="en-AU" dirty="0">
                <a:solidFill>
                  <a:srgbClr val="000000"/>
                </a:solidFill>
                <a:latin typeface="Comic Sans MS" panose="030F0902030302020204" pitchFamily="66" charset="0"/>
                <a:ea typeface="Times New Roman" panose="02020603050405020304" pitchFamily="18" charset="0"/>
              </a:rPr>
              <a:t> burned their children in the fire to Adrammelech and Anammelech, the gods of Sepharvaim.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dirty="0">
                <a:solidFill>
                  <a:srgbClr val="000000"/>
                </a:solidFill>
                <a:latin typeface="Comic Sans MS" panose="030F0902030302020204" pitchFamily="66" charset="0"/>
                <a:ea typeface="Times New Roman" panose="02020603050405020304" pitchFamily="18" charset="0"/>
              </a:rPr>
              <a:t>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b="1" baseline="30000" dirty="0">
                <a:solidFill>
                  <a:srgbClr val="000000"/>
                </a:solidFill>
                <a:latin typeface="Comic Sans MS" panose="030F0902030302020204" pitchFamily="66" charset="0"/>
                <a:ea typeface="Times New Roman" panose="02020603050405020304" pitchFamily="18" charset="0"/>
              </a:rPr>
              <a:t>32 </a:t>
            </a:r>
            <a:r>
              <a:rPr lang="en-AU" dirty="0">
                <a:solidFill>
                  <a:srgbClr val="000000"/>
                </a:solidFill>
                <a:latin typeface="Comic Sans MS" panose="030F0902030302020204" pitchFamily="66" charset="0"/>
                <a:ea typeface="Times New Roman" panose="02020603050405020304" pitchFamily="18" charset="0"/>
              </a:rPr>
              <a:t>They also feared the </a:t>
            </a:r>
            <a:r>
              <a:rPr lang="en-AU" cap="small" dirty="0">
                <a:solidFill>
                  <a:srgbClr val="000000"/>
                </a:solidFill>
                <a:latin typeface="Comic Sans MS" panose="030F0902030302020204" pitchFamily="66" charset="0"/>
                <a:ea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rPr>
              <a:t> and appointed from among themselves all sorts of people as priests of the high places, who sacrificed for them in the shrines of the high places.  </a:t>
            </a:r>
            <a:r>
              <a:rPr lang="en-AU" b="1" baseline="30000" dirty="0">
                <a:solidFill>
                  <a:srgbClr val="000000"/>
                </a:solidFill>
                <a:latin typeface="Comic Sans MS" panose="030F0902030302020204" pitchFamily="66" charset="0"/>
                <a:ea typeface="Times New Roman" panose="02020603050405020304" pitchFamily="18" charset="0"/>
              </a:rPr>
              <a:t>33 </a:t>
            </a:r>
            <a:r>
              <a:rPr lang="en-AU" dirty="0">
                <a:solidFill>
                  <a:srgbClr val="000000"/>
                </a:solidFill>
                <a:latin typeface="Comic Sans MS" panose="030F0902030302020204" pitchFamily="66" charset="0"/>
                <a:ea typeface="Times New Roman" panose="02020603050405020304" pitchFamily="18" charset="0"/>
              </a:rPr>
              <a:t>So they feared the </a:t>
            </a:r>
            <a:r>
              <a:rPr lang="en-AU" cap="small" dirty="0">
                <a:solidFill>
                  <a:srgbClr val="000000"/>
                </a:solidFill>
                <a:latin typeface="Comic Sans MS" panose="030F0902030302020204" pitchFamily="66" charset="0"/>
                <a:ea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rPr>
              <a:t> but also served their own gods, after the manner of the nations from among whom they had been carried away. </a:t>
            </a:r>
            <a:endParaRPr lang="en-AU" dirty="0">
              <a:solidFill>
                <a:srgbClr val="000000"/>
              </a:solidFill>
              <a:latin typeface="Times New Roman" panose="02020603050405020304" pitchFamily="18" charset="0"/>
              <a:ea typeface="Times New Roman" panose="02020603050405020304" pitchFamily="18" charset="0"/>
            </a:endParaRPr>
          </a:p>
          <a:p>
            <a:pPr indent="152400">
              <a:buNone/>
            </a:pPr>
            <a:r>
              <a:rPr lang="en-AU" dirty="0">
                <a:solidFill>
                  <a:srgbClr val="000000"/>
                </a:solidFill>
                <a:latin typeface="Comic Sans MS" panose="030F0902030302020204" pitchFamily="66" charset="0"/>
                <a:ea typeface="Times New Roman" panose="02020603050405020304" pitchFamily="18" charset="0"/>
              </a:rPr>
              <a:t> </a:t>
            </a:r>
            <a:endParaRPr lang="en-AU" dirty="0">
              <a:solidFill>
                <a:srgbClr val="000000"/>
              </a:solidFill>
              <a:latin typeface="Times New Roman" panose="02020603050405020304" pitchFamily="18" charset="0"/>
              <a:ea typeface="Times New Roman" panose="02020603050405020304" pitchFamily="18" charset="0"/>
            </a:endParaRPr>
          </a:p>
          <a:p>
            <a:pPr>
              <a:buNone/>
            </a:pPr>
            <a:r>
              <a:rPr lang="en-AU" b="1" baseline="30000"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34 </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To this day they do according to the former manner.  They do </a:t>
            </a:r>
            <a:r>
              <a:rPr lang="en-AU" b="1" u="sng"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not</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 fear the </a:t>
            </a:r>
            <a:r>
              <a:rPr lang="en-AU" cap="small"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 and they do </a:t>
            </a:r>
            <a:r>
              <a:rPr lang="en-AU" b="1" u="sng"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not</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 follow the statutes or the rules or the law or the commandment that the </a:t>
            </a:r>
            <a:r>
              <a:rPr lang="en-AU" cap="small"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Lord</a:t>
            </a:r>
            <a:r>
              <a:rPr lang="en-AU" dirty="0">
                <a:solidFill>
                  <a:srgbClr val="000000"/>
                </a:solidFill>
                <a:latin typeface="Comic Sans MS" panose="030F0902030302020204" pitchFamily="66" charset="0"/>
                <a:ea typeface="Times New Roman" panose="02020603050405020304" pitchFamily="18" charset="0"/>
                <a:cs typeface="Times New Roman" panose="02020603050405020304" pitchFamily="18" charset="0"/>
              </a:rPr>
              <a:t> commanded the children of Jacob, whom he named Israel.</a:t>
            </a:r>
            <a:r>
              <a:rPr lang="en-AU" sz="1600" dirty="0"/>
              <a:t> </a:t>
            </a:r>
            <a:endParaRPr lang="en-AU" sz="1750" dirty="0">
              <a:solidFill>
                <a:srgbClr val="000000"/>
              </a:solidFill>
              <a:effectLst/>
              <a:latin typeface="Comic Sans MS" panose="030F0902030302020204" pitchFamily="66" charset="0"/>
              <a:ea typeface="Times New Roman" panose="02020603050405020304" pitchFamily="18" charset="0"/>
            </a:endParaRPr>
          </a:p>
        </p:txBody>
      </p:sp>
    </p:spTree>
    <p:extLst>
      <p:ext uri="{BB962C8B-B14F-4D97-AF65-F5344CB8AC3E}">
        <p14:creationId xmlns:p14="http://schemas.microsoft.com/office/powerpoint/2010/main" val="3014467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solidFill>
              <a:schemeClr val="bg1"/>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26212</TotalTime>
  <Words>1733</Words>
  <Application>Microsoft Macintosh PowerPoint</Application>
  <PresentationFormat>On-screen Show (16:10)</PresentationFormat>
  <Paragraphs>79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Brumpton</dc:creator>
  <cp:lastModifiedBy>Michael Brumpton</cp:lastModifiedBy>
  <cp:revision>378</cp:revision>
  <cp:lastPrinted>2026-03-05T06:20:04Z</cp:lastPrinted>
  <dcterms:created xsi:type="dcterms:W3CDTF">2024-07-12T04:24:48Z</dcterms:created>
  <dcterms:modified xsi:type="dcterms:W3CDTF">2026-03-05T06:26:59Z</dcterms:modified>
</cp:coreProperties>
</file>